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96" r:id="rId3"/>
    <p:sldId id="321" r:id="rId4"/>
    <p:sldId id="322" r:id="rId5"/>
    <p:sldId id="323" r:id="rId6"/>
    <p:sldId id="324" r:id="rId7"/>
    <p:sldId id="298" r:id="rId8"/>
    <p:sldId id="312" r:id="rId9"/>
    <p:sldId id="331" r:id="rId10"/>
    <p:sldId id="332" r:id="rId11"/>
    <p:sldId id="333" r:id="rId12"/>
    <p:sldId id="311" r:id="rId13"/>
    <p:sldId id="300" r:id="rId14"/>
    <p:sldId id="297" r:id="rId15"/>
    <p:sldId id="286" r:id="rId16"/>
    <p:sldId id="326" r:id="rId17"/>
    <p:sldId id="283" r:id="rId18"/>
    <p:sldId id="292" r:id="rId19"/>
    <p:sldId id="327" r:id="rId20"/>
    <p:sldId id="290" r:id="rId21"/>
    <p:sldId id="299" r:id="rId22"/>
    <p:sldId id="293" r:id="rId23"/>
    <p:sldId id="295" r:id="rId24"/>
    <p:sldId id="304" r:id="rId25"/>
    <p:sldId id="305" r:id="rId26"/>
    <p:sldId id="306" r:id="rId27"/>
    <p:sldId id="307" r:id="rId28"/>
    <p:sldId id="328" r:id="rId29"/>
    <p:sldId id="325" r:id="rId30"/>
    <p:sldId id="335" r:id="rId31"/>
    <p:sldId id="334" r:id="rId3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1" autoAdjust="0"/>
    <p:restoredTop sz="94118" autoAdjust="0"/>
  </p:normalViewPr>
  <p:slideViewPr>
    <p:cSldViewPr snapToGrid="0">
      <p:cViewPr varScale="1">
        <p:scale>
          <a:sx n="74" d="100"/>
          <a:sy n="74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29F37-24D0-417A-B5DF-E46E68EECCEF}" type="datetimeFigureOut">
              <a:rPr lang="zh-TW" altLang="en-US" smtClean="0"/>
              <a:t>2016/3/2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D3D4E-D740-4383-8A3D-1ECF51F505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1253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What is the application that we know solution or not???????????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3D4E-D740-4383-8A3D-1ECF51F5058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0269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Unique solution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在第二項限如何、在第三項限如何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3D4E-D740-4383-8A3D-1ECF51F5058F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3227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It is easy</a:t>
            </a:r>
            <a:r>
              <a:rPr lang="en-US" altLang="zh-TW" baseline="0" dirty="0" smtClean="0"/>
              <a:t> to understand for e1 and e2</a:t>
            </a:r>
          </a:p>
          <a:p>
            <a:endParaRPr lang="en-US" altLang="zh-TW" dirty="0" smtClean="0"/>
          </a:p>
          <a:p>
            <a:pPr lvl="1"/>
            <a:r>
              <a:rPr lang="en-US" altLang="zh-TW" b="1" dirty="0" smtClean="0"/>
              <a:t>Unique coefficient</a:t>
            </a:r>
            <a:endParaRPr lang="en-US" altLang="zh-TW" dirty="0" smtClean="0"/>
          </a:p>
          <a:p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Obviously, every vector in </a:t>
            </a:r>
            <a:r>
              <a:rPr lang="en-US" altLang="zh-TW" dirty="0" smtClean="0">
                <a:latin typeface="Script MT Bold"/>
                <a:cs typeface="Script MT Bold"/>
              </a:rPr>
              <a:t>R</a:t>
            </a:r>
            <a:r>
              <a:rPr lang="en-US" altLang="zh-TW" i="1" baseline="40000" dirty="0" smtClean="0"/>
              <a:t>n</a:t>
            </a:r>
            <a:r>
              <a:rPr lang="en-US" altLang="zh-TW" dirty="0" smtClean="0"/>
              <a:t> may be </a:t>
            </a:r>
            <a:r>
              <a:rPr lang="en-US" altLang="zh-TW" dirty="0" smtClean="0">
                <a:solidFill>
                  <a:srgbClr val="800000"/>
                </a:solidFill>
              </a:rPr>
              <a:t>uniquely linearly combined </a:t>
            </a:r>
            <a:r>
              <a:rPr lang="en-US" altLang="zh-TW" dirty="0" smtClean="0"/>
              <a:t>by these standard vectors.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劍圍</a:t>
            </a:r>
            <a:r>
              <a:rPr lang="en-US" altLang="zh-TW" dirty="0" smtClean="0"/>
              <a:t>???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3D4E-D740-4383-8A3D-1ECF51F5058F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7824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solidFill>
                  <a:srgbClr val="0000FF"/>
                </a:solidFill>
              </a:rPr>
              <a:t>高中、大學分隔線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3D4E-D740-4383-8A3D-1ECF51F5058F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940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Infinite many solutions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3D4E-D740-4383-8A3D-1ECF51F5058F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0026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dirty="0" smtClean="0"/>
              <a:t>Span{</a:t>
            </a:r>
            <a:r>
              <a:rPr kumimoji="1" lang="en-US" altLang="zh-TW" b="1" dirty="0" smtClean="0"/>
              <a:t>e</a:t>
            </a:r>
            <a:r>
              <a:rPr kumimoji="1" lang="en-US" altLang="zh-TW" baseline="-25000" dirty="0" smtClean="0"/>
              <a:t>3</a:t>
            </a:r>
            <a:r>
              <a:rPr kumimoji="1" lang="en-US" altLang="zh-TW" dirty="0" smtClean="0"/>
              <a:t>} = </a:t>
            </a:r>
            <a:r>
              <a:rPr kumimoji="1" lang="en-US" altLang="zh-TW" i="1" dirty="0" smtClean="0"/>
              <a:t>z</a:t>
            </a:r>
            <a:r>
              <a:rPr kumimoji="1" lang="en-US" altLang="zh-TW" dirty="0" smtClean="0"/>
              <a:t>-axis in </a:t>
            </a:r>
            <a:r>
              <a:rPr kumimoji="1" lang="en-US" altLang="zh-TW" dirty="0" smtClean="0">
                <a:latin typeface="Script MT Bold" pitchFamily="66" charset="0"/>
              </a:rPr>
              <a:t>R</a:t>
            </a:r>
            <a:r>
              <a:rPr kumimoji="1" lang="en-US" altLang="zh-TW" baseline="40000" dirty="0" smtClean="0">
                <a:sym typeface="Symbol" pitchFamily="18" charset="2"/>
              </a:rPr>
              <a:t>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dirty="0" smtClean="0"/>
              <a:t>Span{</a:t>
            </a:r>
            <a:r>
              <a:rPr kumimoji="1" lang="en-US" altLang="zh-TW" b="1" dirty="0" smtClean="0"/>
              <a:t>e</a:t>
            </a:r>
            <a:r>
              <a:rPr kumimoji="1" lang="en-US" altLang="zh-TW" baseline="-25000" dirty="0" smtClean="0"/>
              <a:t>1</a:t>
            </a:r>
            <a:r>
              <a:rPr kumimoji="1" lang="en-US" altLang="zh-TW" dirty="0" smtClean="0"/>
              <a:t>,</a:t>
            </a:r>
            <a:r>
              <a:rPr kumimoji="1" lang="en-US" altLang="zh-TW" b="1" dirty="0" smtClean="0"/>
              <a:t>e</a:t>
            </a:r>
            <a:r>
              <a:rPr kumimoji="1" lang="en-US" altLang="zh-TW" baseline="-25000" dirty="0" smtClean="0"/>
              <a:t>2</a:t>
            </a:r>
            <a:r>
              <a:rPr kumimoji="1" lang="en-US" altLang="zh-TW" dirty="0" smtClean="0"/>
              <a:t>} = </a:t>
            </a:r>
            <a:r>
              <a:rPr kumimoji="1" lang="en-US" altLang="zh-TW" i="1" dirty="0" err="1" smtClean="0"/>
              <a:t>xy</a:t>
            </a:r>
            <a:r>
              <a:rPr kumimoji="1" lang="en-US" altLang="zh-TW" dirty="0" smtClean="0"/>
              <a:t>-plane in </a:t>
            </a:r>
            <a:r>
              <a:rPr kumimoji="1" lang="en-US" altLang="zh-TW" dirty="0" smtClean="0">
                <a:latin typeface="Script MT Bold" pitchFamily="66" charset="0"/>
              </a:rPr>
              <a:t>R</a:t>
            </a:r>
            <a:r>
              <a:rPr kumimoji="1" lang="en-US" altLang="zh-TW" baseline="40000" dirty="0" smtClean="0">
                <a:sym typeface="Symbol" pitchFamily="18" charset="2"/>
              </a:rPr>
              <a:t>3</a:t>
            </a:r>
            <a:r>
              <a:rPr kumimoji="1" lang="en-US" altLang="zh-TW" dirty="0" smtClean="0"/>
              <a:t>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3D4E-D740-4383-8A3D-1ECF51F5058F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5906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3D4E-D740-4383-8A3D-1ECF51F5058F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2482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[2 8]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6D90-10E6-4D93-BC0D-4D3BFEAA5F7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4535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3D4E-D740-4383-8A3D-1ECF51F5058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2573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3D4E-D740-4383-8A3D-1ECF51F5058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033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3D4E-D740-4383-8A3D-1ECF51F5058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0259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[2 8]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6D90-10E6-4D93-BC0D-4D3BFEAA5F7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3002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The coefficient</a:t>
            </a:r>
            <a:r>
              <a:rPr lang="en-US" altLang="zh-TW" baseline="0" dirty="0" smtClean="0"/>
              <a:t> is the solution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3D4E-D740-4383-8A3D-1ECF51F5058F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5763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solidFill>
                  <a:srgbClr val="0000FF"/>
                </a:solidFill>
              </a:rPr>
              <a:t>高中、大學分隔線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3D4E-D740-4383-8A3D-1ECF51F5058F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2907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solidFill>
                  <a:srgbClr val="0000FF"/>
                </a:solidFill>
              </a:rPr>
              <a:t>高中、大學分隔線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3D4E-D740-4383-8A3D-1ECF51F5058F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33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70D0-F838-4032-B4EB-28E1EE7647B1}" type="datetimeFigureOut">
              <a:rPr lang="zh-TW" altLang="en-US" smtClean="0"/>
              <a:t>2016/3/2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B93-A355-4010-9E46-A03D6A5AF5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261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70D0-F838-4032-B4EB-28E1EE7647B1}" type="datetimeFigureOut">
              <a:rPr lang="zh-TW" altLang="en-US" smtClean="0"/>
              <a:t>2016/3/2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B93-A355-4010-9E46-A03D6A5AF5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326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70D0-F838-4032-B4EB-28E1EE7647B1}" type="datetimeFigureOut">
              <a:rPr lang="zh-TW" altLang="en-US" smtClean="0"/>
              <a:t>2016/3/2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B93-A355-4010-9E46-A03D6A5AF5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9850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70D0-F838-4032-B4EB-28E1EE7647B1}" type="datetimeFigureOut">
              <a:rPr lang="zh-TW" altLang="en-US" smtClean="0"/>
              <a:t>2016/3/2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B93-A355-4010-9E46-A03D6A5AF5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290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70D0-F838-4032-B4EB-28E1EE7647B1}" type="datetimeFigureOut">
              <a:rPr lang="zh-TW" altLang="en-US" smtClean="0"/>
              <a:t>2016/3/2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B93-A355-4010-9E46-A03D6A5AF5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193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70D0-F838-4032-B4EB-28E1EE7647B1}" type="datetimeFigureOut">
              <a:rPr lang="zh-TW" altLang="en-US" smtClean="0"/>
              <a:t>2016/3/2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B93-A355-4010-9E46-A03D6A5AF5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27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70D0-F838-4032-B4EB-28E1EE7647B1}" type="datetimeFigureOut">
              <a:rPr lang="zh-TW" altLang="en-US" smtClean="0"/>
              <a:t>2016/3/2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B93-A355-4010-9E46-A03D6A5AF5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892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70D0-F838-4032-B4EB-28E1EE7647B1}" type="datetimeFigureOut">
              <a:rPr lang="zh-TW" altLang="en-US" smtClean="0"/>
              <a:t>2016/3/2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B93-A355-4010-9E46-A03D6A5AF5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348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70D0-F838-4032-B4EB-28E1EE7647B1}" type="datetimeFigureOut">
              <a:rPr lang="zh-TW" altLang="en-US" smtClean="0"/>
              <a:t>2016/3/2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B93-A355-4010-9E46-A03D6A5AF5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515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70D0-F838-4032-B4EB-28E1EE7647B1}" type="datetimeFigureOut">
              <a:rPr lang="zh-TW" altLang="en-US" smtClean="0"/>
              <a:t>2016/3/2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B93-A355-4010-9E46-A03D6A5AF5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47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70D0-F838-4032-B4EB-28E1EE7647B1}" type="datetimeFigureOut">
              <a:rPr lang="zh-TW" altLang="en-US" smtClean="0"/>
              <a:t>2016/3/2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A2B93-A355-4010-9E46-A03D6A5AF5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09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E70D0-F838-4032-B4EB-28E1EE7647B1}" type="datetimeFigureOut">
              <a:rPr lang="zh-TW" altLang="en-US" smtClean="0"/>
              <a:t>2016/3/2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A2B93-A355-4010-9E46-A03D6A5AF5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251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26.png"/><Relationship Id="rId10" Type="http://schemas.openxmlformats.org/officeDocument/2006/relationships/image" Target="../media/image18.jpg"/><Relationship Id="rId4" Type="http://schemas.openxmlformats.org/officeDocument/2006/relationships/image" Target="../media/image2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200.png"/><Relationship Id="rId10" Type="http://schemas.openxmlformats.org/officeDocument/2006/relationships/image" Target="../media/image24.png"/><Relationship Id="rId4" Type="http://schemas.openxmlformats.org/officeDocument/2006/relationships/image" Target="../media/image190.png"/><Relationship Id="rId9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1.png"/><Relationship Id="rId11" Type="http://schemas.openxmlformats.org/officeDocument/2006/relationships/image" Target="../media/image2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6.png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5.png"/><Relationship Id="rId11" Type="http://schemas.openxmlformats.org/officeDocument/2006/relationships/image" Target="../media/image2.png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290.pn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1.png"/><Relationship Id="rId12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60.png"/><Relationship Id="rId11" Type="http://schemas.openxmlformats.org/officeDocument/2006/relationships/image" Target="../media/image2.png"/><Relationship Id="rId5" Type="http://schemas.openxmlformats.org/officeDocument/2006/relationships/image" Target="../media/image59.png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64.png"/><Relationship Id="rId7" Type="http://schemas.openxmlformats.org/officeDocument/2006/relationships/image" Target="../media/image4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10" Type="http://schemas.openxmlformats.org/officeDocument/2006/relationships/image" Target="../media/image66.png"/><Relationship Id="rId9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511.png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28.emf"/><Relationship Id="rId7" Type="http://schemas.openxmlformats.org/officeDocument/2006/relationships/image" Target="../media/image72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29.emf"/><Relationship Id="rId9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3" Type="http://schemas.openxmlformats.org/officeDocument/2006/relationships/image" Target="../media/image711.png"/><Relationship Id="rId7" Type="http://schemas.openxmlformats.org/officeDocument/2006/relationships/image" Target="../media/image76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1.png"/><Relationship Id="rId5" Type="http://schemas.openxmlformats.org/officeDocument/2006/relationships/image" Target="../media/image610.png"/><Relationship Id="rId4" Type="http://schemas.openxmlformats.org/officeDocument/2006/relationships/image" Target="../media/image60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13" Type="http://schemas.openxmlformats.org/officeDocument/2006/relationships/image" Target="../media/image750.png"/><Relationship Id="rId3" Type="http://schemas.openxmlformats.org/officeDocument/2006/relationships/image" Target="../media/image660.png"/><Relationship Id="rId7" Type="http://schemas.openxmlformats.org/officeDocument/2006/relationships/image" Target="../media/image700.png"/><Relationship Id="rId12" Type="http://schemas.openxmlformats.org/officeDocument/2006/relationships/image" Target="../media/image74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0.png"/><Relationship Id="rId11" Type="http://schemas.openxmlformats.org/officeDocument/2006/relationships/image" Target="../media/image620.png"/><Relationship Id="rId5" Type="http://schemas.openxmlformats.org/officeDocument/2006/relationships/image" Target="../media/image680.png"/><Relationship Id="rId10" Type="http://schemas.openxmlformats.org/officeDocument/2006/relationships/image" Target="../media/image730.png"/><Relationship Id="rId4" Type="http://schemas.openxmlformats.org/officeDocument/2006/relationships/image" Target="../media/image670.png"/><Relationship Id="rId9" Type="http://schemas.openxmlformats.org/officeDocument/2006/relationships/image" Target="../media/image7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80.png"/><Relationship Id="rId5" Type="http://schemas.openxmlformats.org/officeDocument/2006/relationships/image" Target="../media/image2.png"/><Relationship Id="rId10" Type="http://schemas.openxmlformats.org/officeDocument/2006/relationships/image" Target="../media/image84.png"/><Relationship Id="rId4" Type="http://schemas.openxmlformats.org/officeDocument/2006/relationships/image" Target="../media/image1.png"/><Relationship Id="rId9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85.png"/><Relationship Id="rId5" Type="http://schemas.openxmlformats.org/officeDocument/2006/relationships/image" Target="../media/image760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Does </a:t>
            </a:r>
            <a:r>
              <a:rPr lang="en-US" altLang="zh-TW" dirty="0"/>
              <a:t>a system of linear equations </a:t>
            </a:r>
            <a:r>
              <a:rPr lang="en-US" altLang="zh-TW" dirty="0" smtClean="0"/>
              <a:t>have solutions?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/>
              <a:t>Hung-yi Lee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44973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437" y="2953255"/>
            <a:ext cx="5075384" cy="379975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227008" y="4515550"/>
                <a:ext cx="25263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008" y="4515550"/>
                <a:ext cx="2526397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54060" cy="243619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018" y="31043"/>
            <a:ext cx="3254060" cy="2436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430632" y="2257775"/>
                <a:ext cx="4474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632" y="2257775"/>
                <a:ext cx="447430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413650" y="2288833"/>
                <a:ext cx="4557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650" y="2288833"/>
                <a:ext cx="455701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423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344" y="3110125"/>
            <a:ext cx="4819145" cy="36079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39484" y="4695183"/>
                <a:ext cx="41558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+0.5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84" y="4695183"/>
                <a:ext cx="4155818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342034" y="2288833"/>
                <a:ext cx="4557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034" y="2288833"/>
                <a:ext cx="455701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54060" cy="243619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018" y="31043"/>
            <a:ext cx="3254060" cy="2436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430632" y="2257775"/>
                <a:ext cx="4474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632" y="2257775"/>
                <a:ext cx="447430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413650" y="2288833"/>
                <a:ext cx="4557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650" y="2288833"/>
                <a:ext cx="455701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182" y="35550"/>
            <a:ext cx="3206576" cy="240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7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Column Aspect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133604" y="3946515"/>
                <a:ext cx="35922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604" y="3946515"/>
                <a:ext cx="3592202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109180" y="3851827"/>
                <a:ext cx="1429815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180" y="3851827"/>
                <a:ext cx="1429815" cy="158742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圖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48" y="1658086"/>
            <a:ext cx="5147249" cy="155238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125" y="5744075"/>
            <a:ext cx="822574" cy="479835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6377314" y="5615818"/>
            <a:ext cx="1810424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Linear Combination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023507" y="4474826"/>
            <a:ext cx="190107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Vector set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538995" y="4384966"/>
            <a:ext cx="192964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coefficients</a:t>
            </a:r>
            <a:endParaRPr lang="zh-TW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2244384" y="1658086"/>
            <a:ext cx="585651" cy="163374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3462486" y="1647157"/>
            <a:ext cx="495310" cy="163374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344626" y="1617405"/>
            <a:ext cx="449590" cy="163374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2316700" y="3265084"/>
                <a:ext cx="4410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700" y="3265084"/>
                <a:ext cx="441018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3516778" y="3265084"/>
                <a:ext cx="4492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778" y="3265084"/>
                <a:ext cx="449290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344926" y="3265084"/>
                <a:ext cx="471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926" y="3265084"/>
                <a:ext cx="471411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907827" y="5782528"/>
                <a:ext cx="42122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827" y="5782528"/>
                <a:ext cx="4212242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317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System of Linear Equations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. </a:t>
            </a:r>
            <a:br>
              <a:rPr lang="en-US" altLang="zh-TW" dirty="0" smtClean="0"/>
            </a:br>
            <a:r>
              <a:rPr lang="en-US" altLang="zh-TW" dirty="0" smtClean="0"/>
              <a:t>Linear Combination</a:t>
            </a:r>
            <a:endParaRPr lang="zh-TW" altLang="en-US" dirty="0"/>
          </a:p>
        </p:txBody>
      </p:sp>
      <p:pic>
        <p:nvPicPr>
          <p:cNvPr id="5" name="圖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74" y="2288443"/>
            <a:ext cx="1443514" cy="32337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189099" y="2297904"/>
            <a:ext cx="310959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Has solution or not?</a:t>
            </a:r>
            <a:endParaRPr lang="zh-TW" altLang="en-US" sz="2400" dirty="0"/>
          </a:p>
        </p:txBody>
      </p:sp>
      <p:cxnSp>
        <p:nvCxnSpPr>
          <p:cNvPr id="7" name="直線接點 6"/>
          <p:cNvCxnSpPr/>
          <p:nvPr/>
        </p:nvCxnSpPr>
        <p:spPr>
          <a:xfrm>
            <a:off x="-509504" y="3770951"/>
            <a:ext cx="10076688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133879" y="5651125"/>
                <a:ext cx="3110903" cy="83099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the linear combination of columns of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879" y="5651125"/>
                <a:ext cx="3110903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2935" t="-5839" r="-1370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803430" y="4650885"/>
                <a:ext cx="2121370" cy="1200329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b="0" dirty="0" smtClean="0"/>
                  <a:t>Is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the linear combination of columns of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430" y="4650885"/>
                <a:ext cx="2121370" cy="12003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上-下雙向箭號 9"/>
          <p:cNvSpPr/>
          <p:nvPr/>
        </p:nvSpPr>
        <p:spPr>
          <a:xfrm>
            <a:off x="6127040" y="3380231"/>
            <a:ext cx="457200" cy="118010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6743896" y="3554783"/>
            <a:ext cx="155009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Same question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700791" y="5082687"/>
                <a:ext cx="6510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791" y="5082687"/>
                <a:ext cx="651076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5189099" y="2842845"/>
            <a:ext cx="3109594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Consistent?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189099" y="1742249"/>
            <a:ext cx="310959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Non empty solution set?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77871" y="2717140"/>
            <a:ext cx="402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(A system of linear equations)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254949" y="3839878"/>
            <a:ext cx="2434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 smtClean="0"/>
              <a:t>Column Aspect</a:t>
            </a:r>
            <a:endParaRPr lang="zh-TW" altLang="en-US" sz="28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88549" y="5058979"/>
                <a:ext cx="42122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49" y="5058979"/>
                <a:ext cx="4212242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圖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650" y="4542416"/>
            <a:ext cx="822574" cy="47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5" grpId="0" animBg="1"/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1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365252" y="2191467"/>
                <a:ext cx="19439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252" y="2191467"/>
                <a:ext cx="194399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448" r="-313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365252" y="2683344"/>
                <a:ext cx="19439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252" y="2683344"/>
                <a:ext cx="194399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448" r="-313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157555" y="2853031"/>
                <a:ext cx="1724768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555" y="2853031"/>
                <a:ext cx="1724768" cy="7057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7229679" y="2853031"/>
                <a:ext cx="1221937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679" y="2853031"/>
                <a:ext cx="1221937" cy="7057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073598" y="4626046"/>
                <a:ext cx="71747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Is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the linear combination of columns of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598" y="4626046"/>
                <a:ext cx="7174748" cy="523220"/>
              </a:xfrm>
              <a:prstGeom prst="rect">
                <a:avLst/>
              </a:prstGeom>
              <a:blipFill rotWithShape="0">
                <a:blip r:embed="rId8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882323" y="2852294"/>
                <a:ext cx="1347356" cy="707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323" y="2852294"/>
                <a:ext cx="1347356" cy="70724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924228" y="5221649"/>
                <a:ext cx="1686167" cy="80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228" y="5221649"/>
                <a:ext cx="1686167" cy="80797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接點 13"/>
          <p:cNvCxnSpPr/>
          <p:nvPr/>
        </p:nvCxnSpPr>
        <p:spPr>
          <a:xfrm>
            <a:off x="-377372" y="4193060"/>
            <a:ext cx="10076688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782451" y="3309918"/>
            <a:ext cx="310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Has solution or not?</a:t>
            </a:r>
            <a:endParaRPr lang="zh-TW" altLang="en-US" sz="2800" dirty="0"/>
          </a:p>
        </p:txBody>
      </p:sp>
      <p:pic>
        <p:nvPicPr>
          <p:cNvPr id="13" name="圖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789" y="2205785"/>
            <a:ext cx="1443514" cy="34759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90620" y="2076273"/>
            <a:ext cx="2293257" cy="1118451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157555" y="2089122"/>
            <a:ext cx="4294061" cy="1519953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1508654" y="5207341"/>
                <a:ext cx="727442" cy="80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654" y="5207341"/>
                <a:ext cx="727442" cy="80797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接點 17"/>
          <p:cNvCxnSpPr/>
          <p:nvPr/>
        </p:nvCxnSpPr>
        <p:spPr>
          <a:xfrm>
            <a:off x="5813024" y="5102418"/>
            <a:ext cx="190857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84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 smtClean="0"/>
                  <a:t>Vector </a:t>
                </a:r>
                <a:r>
                  <a:rPr lang="en-US" altLang="zh-TW" sz="2400" dirty="0"/>
                  <a:t>set: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altLang="zh-TW" sz="2400" dirty="0"/>
                  <a:t> </a:t>
                </a:r>
              </a:p>
              <a:p>
                <a:r>
                  <a:rPr lang="en-US" altLang="zh-TW" sz="2400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2400" dirty="0"/>
                  <a:t> a linear combination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altLang="zh-TW" sz="2400" dirty="0"/>
                  <a:t>?</a:t>
                </a:r>
              </a:p>
              <a:p>
                <a:pPr lvl="1"/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接點 3"/>
          <p:cNvCxnSpPr/>
          <p:nvPr/>
        </p:nvCxnSpPr>
        <p:spPr>
          <a:xfrm>
            <a:off x="2548256" y="5405842"/>
            <a:ext cx="5025217" cy="0"/>
          </a:xfrm>
          <a:prstGeom prst="line">
            <a:avLst/>
          </a:prstGeom>
          <a:ln w="38100">
            <a:solidFill>
              <a:srgbClr val="00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 flipV="1">
            <a:off x="4384210" y="3575233"/>
            <a:ext cx="0" cy="2596674"/>
          </a:xfrm>
          <a:prstGeom prst="line">
            <a:avLst/>
          </a:prstGeom>
          <a:ln w="38100">
            <a:solidFill>
              <a:srgbClr val="00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 flipV="1">
            <a:off x="4384209" y="4860009"/>
            <a:ext cx="1275467" cy="54583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506540" y="4873912"/>
                <a:ext cx="504188" cy="705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540" y="4873912"/>
                <a:ext cx="504188" cy="7057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/>
          <p:cNvCxnSpPr/>
          <p:nvPr/>
        </p:nvCxnSpPr>
        <p:spPr>
          <a:xfrm flipV="1">
            <a:off x="5666827" y="4402403"/>
            <a:ext cx="1056510" cy="47299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544264" y="4436055"/>
                <a:ext cx="504188" cy="705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264" y="4436055"/>
                <a:ext cx="504188" cy="7057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515056" y="3575064"/>
                <a:ext cx="504188" cy="705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056" y="3575064"/>
                <a:ext cx="504188" cy="7057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單箭頭接點 15"/>
          <p:cNvCxnSpPr/>
          <p:nvPr/>
        </p:nvCxnSpPr>
        <p:spPr>
          <a:xfrm flipV="1">
            <a:off x="4413763" y="3936745"/>
            <a:ext cx="1131947" cy="146909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6094321" y="2549438"/>
            <a:ext cx="762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No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348561" y="410699"/>
                <a:ext cx="19439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561" y="410699"/>
                <a:ext cx="194399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135" r="-344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348561" y="902576"/>
                <a:ext cx="19439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561" y="902576"/>
                <a:ext cx="1943994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135" r="-344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/>
          <p:cNvSpPr txBox="1"/>
          <p:nvPr/>
        </p:nvSpPr>
        <p:spPr>
          <a:xfrm>
            <a:off x="4765760" y="1529150"/>
            <a:ext cx="310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Has solution or not?</a:t>
            </a:r>
            <a:endParaRPr lang="zh-TW" altLang="en-US" sz="2800" dirty="0"/>
          </a:p>
        </p:txBody>
      </p:sp>
      <p:sp>
        <p:nvSpPr>
          <p:cNvPr id="22" name="矩形 21"/>
          <p:cNvSpPr/>
          <p:nvPr/>
        </p:nvSpPr>
        <p:spPr>
          <a:xfrm>
            <a:off x="5173929" y="295505"/>
            <a:ext cx="2293257" cy="1118451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接點 9"/>
          <p:cNvCxnSpPr/>
          <p:nvPr/>
        </p:nvCxnSpPr>
        <p:spPr>
          <a:xfrm flipV="1">
            <a:off x="2163397" y="3747589"/>
            <a:ext cx="6104611" cy="259684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1062841" y="3802238"/>
            <a:ext cx="3260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B0F0"/>
                </a:solidFill>
              </a:rPr>
              <a:t>The linear combination is always on the dotted line.</a:t>
            </a:r>
            <a:endParaRPr lang="zh-TW" alt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4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5" grpId="0"/>
      <p:bldP spid="21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2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248230" y="2165805"/>
                <a:ext cx="19439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230" y="2165805"/>
                <a:ext cx="194399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448" r="-313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248230" y="2657682"/>
                <a:ext cx="21732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230" y="2657682"/>
                <a:ext cx="217322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090" r="-280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157555" y="2853031"/>
                <a:ext cx="1724768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555" y="2853031"/>
                <a:ext cx="1724768" cy="7081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7115065" y="2853704"/>
                <a:ext cx="1451166" cy="704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065" y="2853704"/>
                <a:ext cx="1451166" cy="70442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073598" y="4626046"/>
                <a:ext cx="71747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Is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the linear combination of columns of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598" y="4626046"/>
                <a:ext cx="7174748" cy="523220"/>
              </a:xfrm>
              <a:prstGeom prst="rect">
                <a:avLst/>
              </a:prstGeom>
              <a:blipFill rotWithShape="0">
                <a:blip r:embed="rId8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882323" y="2852294"/>
                <a:ext cx="1347356" cy="707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323" y="2852294"/>
                <a:ext cx="1347356" cy="70724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924228" y="5221649"/>
                <a:ext cx="1686166" cy="810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228" y="5221649"/>
                <a:ext cx="1686166" cy="8107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接點 13"/>
          <p:cNvCxnSpPr/>
          <p:nvPr/>
        </p:nvCxnSpPr>
        <p:spPr>
          <a:xfrm>
            <a:off x="-377372" y="4193060"/>
            <a:ext cx="10076688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739473" y="3236855"/>
            <a:ext cx="310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Has solution or not?</a:t>
            </a:r>
            <a:endParaRPr lang="zh-TW" altLang="en-US" sz="2800" dirty="0"/>
          </a:p>
        </p:txBody>
      </p:sp>
      <p:pic>
        <p:nvPicPr>
          <p:cNvPr id="13" name="圖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789" y="2205785"/>
            <a:ext cx="1443514" cy="34759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73598" y="2050611"/>
            <a:ext cx="2466980" cy="1118451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157555" y="2089122"/>
            <a:ext cx="4408676" cy="1519953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1339698" y="5221649"/>
                <a:ext cx="995144" cy="806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98" y="5221649"/>
                <a:ext cx="995144" cy="80643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接點 17"/>
          <p:cNvCxnSpPr/>
          <p:nvPr/>
        </p:nvCxnSpPr>
        <p:spPr>
          <a:xfrm>
            <a:off x="5813024" y="5102418"/>
            <a:ext cx="190857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91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6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2</a:t>
            </a:r>
            <a:endParaRPr lang="zh-TW" altLang="en-US" dirty="0"/>
          </a:p>
        </p:txBody>
      </p:sp>
      <p:cxnSp>
        <p:nvCxnSpPr>
          <p:cNvPr id="8" name="直線接點 7"/>
          <p:cNvCxnSpPr/>
          <p:nvPr/>
        </p:nvCxnSpPr>
        <p:spPr>
          <a:xfrm>
            <a:off x="2146299" y="4065016"/>
            <a:ext cx="50252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rot="16200000">
            <a:off x="1469644" y="4203297"/>
            <a:ext cx="50252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3982252" y="2267712"/>
            <a:ext cx="644612" cy="179730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4005728" y="3402014"/>
            <a:ext cx="1493342" cy="66300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4656296" y="2112747"/>
                <a:ext cx="504188" cy="708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296" y="2112747"/>
                <a:ext cx="504188" cy="7081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5494046" y="3346828"/>
                <a:ext cx="648319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046" y="3346828"/>
                <a:ext cx="648319" cy="7057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5549876" y="4670162"/>
                <a:ext cx="877548" cy="704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876" y="4670162"/>
                <a:ext cx="877548" cy="70442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單箭頭接點 17"/>
          <p:cNvCxnSpPr/>
          <p:nvPr/>
        </p:nvCxnSpPr>
        <p:spPr>
          <a:xfrm>
            <a:off x="3958777" y="4065016"/>
            <a:ext cx="1859428" cy="55261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5523784" y="2729265"/>
            <a:ext cx="1493342" cy="663002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H="1">
            <a:off x="3308209" y="4112731"/>
            <a:ext cx="650568" cy="1501685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804075" y="2781799"/>
                <a:ext cx="734881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 smtClean="0"/>
                  <a:t>2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075" y="2781799"/>
                <a:ext cx="734881" cy="705771"/>
              </a:xfrm>
              <a:prstGeom prst="rect">
                <a:avLst/>
              </a:prstGeom>
              <a:blipFill rotWithShape="0">
                <a:blip r:embed="rId6"/>
                <a:stretch>
                  <a:fillRect l="-12397" b="-25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2224908" y="5241872"/>
                <a:ext cx="1112733" cy="708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 smtClean="0"/>
                  <a:t>(-1)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908" y="5241872"/>
                <a:ext cx="1112733" cy="708143"/>
              </a:xfrm>
              <a:prstGeom prst="rect">
                <a:avLst/>
              </a:prstGeom>
              <a:blipFill rotWithShape="0">
                <a:blip r:embed="rId7"/>
                <a:stretch>
                  <a:fillRect l="-8743" b="-25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758035" y="363860"/>
                <a:ext cx="19439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035" y="363860"/>
                <a:ext cx="1943994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3459" r="-345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5758035" y="855737"/>
                <a:ext cx="21732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035" y="855737"/>
                <a:ext cx="2173224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090" r="-280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/>
          <p:cNvSpPr txBox="1"/>
          <p:nvPr/>
        </p:nvSpPr>
        <p:spPr>
          <a:xfrm>
            <a:off x="5249278" y="1434910"/>
            <a:ext cx="310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Has solution or not?</a:t>
            </a:r>
            <a:endParaRPr lang="zh-TW" altLang="en-US" sz="2800" dirty="0"/>
          </a:p>
        </p:txBody>
      </p:sp>
      <p:sp>
        <p:nvSpPr>
          <p:cNvPr id="31" name="矩形 30"/>
          <p:cNvSpPr/>
          <p:nvPr/>
        </p:nvSpPr>
        <p:spPr>
          <a:xfrm>
            <a:off x="5583403" y="248666"/>
            <a:ext cx="2466980" cy="1118451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419840" y="1693223"/>
                <a:ext cx="1686166" cy="810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40" y="1693223"/>
                <a:ext cx="1686166" cy="8107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419840" y="2595575"/>
                <a:ext cx="995144" cy="806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40" y="2595575"/>
                <a:ext cx="995144" cy="80643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接點 3"/>
          <p:cNvCxnSpPr/>
          <p:nvPr/>
        </p:nvCxnSpPr>
        <p:spPr>
          <a:xfrm flipV="1">
            <a:off x="3337641" y="4609929"/>
            <a:ext cx="2480564" cy="991883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V="1">
            <a:off x="5801495" y="2781798"/>
            <a:ext cx="1208052" cy="1844488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97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5" grpId="0"/>
      <p:bldP spid="26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923518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If </a:t>
            </a:r>
            <a:r>
              <a:rPr lang="en-US" altLang="zh-TW" sz="2400" b="1" dirty="0"/>
              <a:t>u</a:t>
            </a:r>
            <a:r>
              <a:rPr lang="en-US" altLang="zh-TW" sz="2400" dirty="0"/>
              <a:t> and </a:t>
            </a:r>
            <a:r>
              <a:rPr lang="en-US" altLang="zh-TW" sz="2400" b="1" dirty="0"/>
              <a:t>v</a:t>
            </a:r>
            <a:r>
              <a:rPr lang="en-US" altLang="zh-TW" sz="2400" dirty="0"/>
              <a:t> are any nonparallel vectors in </a:t>
            </a:r>
            <a:r>
              <a:rPr lang="en-US" altLang="zh-TW" sz="2400" dirty="0">
                <a:latin typeface="Script MT Bold"/>
                <a:cs typeface="Script MT Bold"/>
              </a:rPr>
              <a:t>R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, then every vector in </a:t>
            </a:r>
            <a:r>
              <a:rPr lang="en-US" altLang="zh-TW" sz="2400" dirty="0" smtClean="0">
                <a:latin typeface="Script MT Bold"/>
                <a:cs typeface="Script MT Bold"/>
              </a:rPr>
              <a:t>R</a:t>
            </a:r>
            <a:r>
              <a:rPr lang="en-US" altLang="zh-TW" sz="2400" baseline="30000" dirty="0" smtClean="0"/>
              <a:t>2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is a linear combination of </a:t>
            </a:r>
            <a:r>
              <a:rPr lang="en-US" altLang="zh-TW" sz="2400" b="1" dirty="0"/>
              <a:t>u</a:t>
            </a:r>
            <a:r>
              <a:rPr lang="en-US" altLang="zh-TW" sz="2400" dirty="0"/>
              <a:t> and </a:t>
            </a:r>
            <a:r>
              <a:rPr lang="en-US" altLang="zh-TW" sz="2400" b="1" dirty="0" smtClean="0"/>
              <a:t>v</a:t>
            </a:r>
          </a:p>
          <a:p>
            <a:pPr lvl="1"/>
            <a:r>
              <a:rPr lang="en-US" altLang="zh-TW" dirty="0" smtClean="0"/>
              <a:t>Nonparallel: </a:t>
            </a:r>
            <a:r>
              <a:rPr lang="en-US" altLang="zh-TW" b="1" dirty="0" smtClean="0"/>
              <a:t>u</a:t>
            </a:r>
            <a:r>
              <a:rPr lang="en-US" altLang="zh-TW" dirty="0" smtClean="0"/>
              <a:t> </a:t>
            </a:r>
            <a:r>
              <a:rPr lang="en-US" altLang="zh-TW" dirty="0"/>
              <a:t>and </a:t>
            </a:r>
            <a:r>
              <a:rPr lang="en-US" altLang="zh-TW" b="1" dirty="0"/>
              <a:t>v</a:t>
            </a:r>
            <a:r>
              <a:rPr lang="en-US" altLang="zh-TW" dirty="0"/>
              <a:t> are nonzero vectors, and </a:t>
            </a:r>
            <a:r>
              <a:rPr lang="en-US" altLang="zh-TW" b="1" dirty="0"/>
              <a:t>u</a:t>
            </a:r>
            <a:r>
              <a:rPr lang="en-US" altLang="zh-TW" dirty="0"/>
              <a:t> </a:t>
            </a:r>
            <a:r>
              <a:rPr lang="en-US" altLang="zh-TW" dirty="0">
                <a:sym typeface="Symbol" pitchFamily="18" charset="2"/>
              </a:rPr>
              <a:t> </a:t>
            </a:r>
            <a:r>
              <a:rPr lang="en-US" altLang="zh-TW" i="1" dirty="0"/>
              <a:t>c</a:t>
            </a:r>
            <a:r>
              <a:rPr lang="en-US" altLang="zh-TW" b="1" dirty="0"/>
              <a:t>v</a:t>
            </a:r>
            <a:r>
              <a:rPr lang="en-US" altLang="zh-TW" dirty="0"/>
              <a:t>.</a:t>
            </a:r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/>
              <a:t>If </a:t>
            </a:r>
            <a:r>
              <a:rPr lang="en-US" altLang="zh-TW" sz="2400" b="1" dirty="0" smtClean="0"/>
              <a:t>u,</a:t>
            </a:r>
            <a:r>
              <a:rPr lang="en-US" altLang="zh-TW" sz="2400" dirty="0" smtClean="0"/>
              <a:t> </a:t>
            </a:r>
            <a:r>
              <a:rPr lang="en-US" altLang="zh-TW" sz="2400" b="1" dirty="0" smtClean="0"/>
              <a:t>v</a:t>
            </a:r>
            <a:r>
              <a:rPr lang="en-US" altLang="zh-TW" sz="2400" b="1" dirty="0"/>
              <a:t> </a:t>
            </a:r>
            <a:r>
              <a:rPr lang="en-US" altLang="zh-TW" sz="2400" dirty="0" smtClean="0"/>
              <a:t>and</a:t>
            </a:r>
            <a:r>
              <a:rPr lang="en-US" altLang="zh-TW" sz="2400" b="1" dirty="0" smtClean="0"/>
              <a:t> w </a:t>
            </a:r>
            <a:r>
              <a:rPr lang="en-US" altLang="zh-TW" sz="2400" dirty="0" smtClean="0"/>
              <a:t>are </a:t>
            </a:r>
            <a:r>
              <a:rPr lang="en-US" altLang="zh-TW" sz="2400" dirty="0"/>
              <a:t>any nonparallel vectors in </a:t>
            </a:r>
            <a:r>
              <a:rPr lang="en-US" altLang="zh-TW" sz="2400" dirty="0" smtClean="0">
                <a:latin typeface="Script MT Bold"/>
                <a:cs typeface="Script MT Bold"/>
              </a:rPr>
              <a:t>R</a:t>
            </a:r>
            <a:r>
              <a:rPr lang="en-US" altLang="zh-TW" sz="2400" baseline="30000" dirty="0" smtClean="0"/>
              <a:t>3</a:t>
            </a:r>
            <a:r>
              <a:rPr lang="en-US" altLang="zh-TW" sz="2400" dirty="0" smtClean="0"/>
              <a:t>, </a:t>
            </a:r>
            <a:r>
              <a:rPr lang="en-US" altLang="zh-TW" sz="2400" dirty="0"/>
              <a:t>then every vector in </a:t>
            </a:r>
            <a:r>
              <a:rPr lang="en-US" altLang="zh-TW" sz="2400" dirty="0" smtClean="0">
                <a:latin typeface="Script MT Bold"/>
                <a:cs typeface="Script MT Bold"/>
              </a:rPr>
              <a:t>R</a:t>
            </a:r>
            <a:r>
              <a:rPr lang="en-US" altLang="zh-TW" sz="2400" baseline="30000" dirty="0" smtClean="0"/>
              <a:t>3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is a linear combination of </a:t>
            </a:r>
            <a:r>
              <a:rPr lang="en-US" altLang="zh-TW" sz="2400" b="1" dirty="0"/>
              <a:t>u,</a:t>
            </a:r>
            <a:r>
              <a:rPr lang="en-US" altLang="zh-TW" sz="2400" dirty="0"/>
              <a:t> </a:t>
            </a:r>
            <a:r>
              <a:rPr lang="en-US" altLang="zh-TW" sz="2400" b="1" dirty="0"/>
              <a:t>v </a:t>
            </a:r>
            <a:r>
              <a:rPr lang="en-US" altLang="zh-TW" sz="2400" dirty="0"/>
              <a:t>and</a:t>
            </a:r>
            <a:r>
              <a:rPr lang="en-US" altLang="zh-TW" sz="2400" b="1" dirty="0"/>
              <a:t> </a:t>
            </a:r>
            <a:r>
              <a:rPr lang="en-US" altLang="zh-TW" sz="2400" b="1" dirty="0" smtClean="0"/>
              <a:t>w</a:t>
            </a:r>
            <a:r>
              <a:rPr lang="en-US" altLang="zh-TW" sz="2400" dirty="0" smtClean="0">
                <a:solidFill>
                  <a:srgbClr val="FF0000"/>
                </a:solidFill>
              </a:rPr>
              <a:t>?</a:t>
            </a:r>
            <a:r>
              <a:rPr lang="en-US" altLang="zh-TW" sz="2400" b="1" dirty="0" smtClean="0"/>
              <a:t> </a:t>
            </a:r>
            <a:endParaRPr lang="en-US" altLang="zh-TW" sz="2400" b="1" dirty="0"/>
          </a:p>
        </p:txBody>
      </p:sp>
      <p:sp>
        <p:nvSpPr>
          <p:cNvPr id="32" name="矩形 31"/>
          <p:cNvSpPr/>
          <p:nvPr/>
        </p:nvSpPr>
        <p:spPr>
          <a:xfrm>
            <a:off x="1327276" y="2959656"/>
            <a:ext cx="3032177" cy="2700645"/>
          </a:xfrm>
          <a:prstGeom prst="rect">
            <a:avLst/>
          </a:prstGeom>
          <a:effectLst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2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60704" y="367812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zh-TW" sz="2400" dirty="0"/>
          </a:p>
        </p:txBody>
      </p:sp>
      <p:sp>
        <p:nvSpPr>
          <p:cNvPr id="6" name="矩形 5"/>
          <p:cNvSpPr/>
          <p:nvPr/>
        </p:nvSpPr>
        <p:spPr>
          <a:xfrm>
            <a:off x="5063798" y="797074"/>
            <a:ext cx="2494978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dirty="0" smtClean="0"/>
              <a:t>How about in </a:t>
            </a:r>
            <a:r>
              <a:rPr lang="en-US" altLang="zh-TW" sz="2400" dirty="0" smtClean="0">
                <a:latin typeface="Script MT Bold" pitchFamily="66" charset="0"/>
              </a:rPr>
              <a:t>R</a:t>
            </a:r>
            <a:r>
              <a:rPr lang="en-US" altLang="zh-TW" sz="2400" baseline="40000" dirty="0" smtClean="0"/>
              <a:t>4</a:t>
            </a:r>
            <a:r>
              <a:rPr lang="en-US" altLang="zh-TW" sz="2400" dirty="0" smtClean="0"/>
              <a:t>? </a:t>
            </a:r>
            <a:endParaRPr lang="en-US" altLang="zh-TW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191345" y="3058271"/>
                <a:ext cx="2745175" cy="698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345" y="3058271"/>
                <a:ext cx="2745175" cy="69871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向右箭號 7"/>
          <p:cNvSpPr/>
          <p:nvPr/>
        </p:nvSpPr>
        <p:spPr>
          <a:xfrm rot="5400000">
            <a:off x="5868261" y="4543962"/>
            <a:ext cx="811936" cy="506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5400000" flipH="1">
            <a:off x="6456267" y="4514123"/>
            <a:ext cx="857111" cy="511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934662" y="4566531"/>
            <a:ext cx="624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?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713766" y="5146475"/>
            <a:ext cx="183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Has solution</a:t>
            </a:r>
            <a:endParaRPr lang="zh-TW" altLang="en-US" sz="2400" dirty="0"/>
          </a:p>
        </p:txBody>
      </p:sp>
      <p:cxnSp>
        <p:nvCxnSpPr>
          <p:cNvPr id="14" name="直線接點 13"/>
          <p:cNvCxnSpPr/>
          <p:nvPr/>
        </p:nvCxnSpPr>
        <p:spPr>
          <a:xfrm>
            <a:off x="1435685" y="4423839"/>
            <a:ext cx="281577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V="1">
            <a:off x="2803762" y="3106184"/>
            <a:ext cx="0" cy="25541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2809329" y="3245028"/>
            <a:ext cx="627852" cy="121564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2830705" y="3926922"/>
            <a:ext cx="1160667" cy="46041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3461589" y="3235163"/>
                <a:ext cx="2530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589" y="3235163"/>
                <a:ext cx="25308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7073" r="-146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3854230" y="3940647"/>
                <a:ext cx="2530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230" y="3940647"/>
                <a:ext cx="25308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6667" r="-95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/>
          <p:cNvSpPr/>
          <p:nvPr/>
        </p:nvSpPr>
        <p:spPr>
          <a:xfrm>
            <a:off x="5116988" y="3884654"/>
            <a:ext cx="3135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u</a:t>
            </a:r>
            <a:r>
              <a:rPr lang="en-US" altLang="zh-TW" sz="2400" dirty="0"/>
              <a:t> and </a:t>
            </a:r>
            <a:r>
              <a:rPr lang="en-US" altLang="zh-TW" sz="2400" b="1" dirty="0"/>
              <a:t>v</a:t>
            </a:r>
            <a:r>
              <a:rPr lang="en-US" altLang="zh-TW" sz="2400" dirty="0"/>
              <a:t> are </a:t>
            </a:r>
            <a:r>
              <a:rPr lang="en-US" altLang="zh-TW" sz="2400" dirty="0" smtClean="0"/>
              <a:t>not parallel </a:t>
            </a:r>
            <a:endParaRPr lang="zh-TW" altLang="en-US" sz="2400" dirty="0"/>
          </a:p>
        </p:txBody>
      </p:sp>
      <p:cxnSp>
        <p:nvCxnSpPr>
          <p:cNvPr id="20" name="直線接點 19"/>
          <p:cNvCxnSpPr/>
          <p:nvPr/>
        </p:nvCxnSpPr>
        <p:spPr>
          <a:xfrm flipH="1" flipV="1">
            <a:off x="6563932" y="4391396"/>
            <a:ext cx="682787" cy="7550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31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2" grpId="0" animBg="1"/>
      <p:bldP spid="6" grpId="0" animBg="1"/>
      <p:bldP spid="7" grpId="0"/>
      <p:bldP spid="8" grpId="0" animBg="1"/>
      <p:bldP spid="9" grpId="0" animBg="1"/>
      <p:bldP spid="10" grpId="0"/>
      <p:bldP spid="11" grpId="0"/>
      <p:bldP spid="29" grpId="0"/>
      <p:bldP spid="30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3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248230" y="2165805"/>
                <a:ext cx="21732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230" y="2165805"/>
                <a:ext cx="217322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090" r="-280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248230" y="2657682"/>
                <a:ext cx="21732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230" y="2657682"/>
                <a:ext cx="217322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090" r="-280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157555" y="2853031"/>
                <a:ext cx="1724768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555" y="2853031"/>
                <a:ext cx="1724768" cy="7081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7115065" y="2853704"/>
                <a:ext cx="1451166" cy="704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065" y="2853704"/>
                <a:ext cx="1451166" cy="70442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073598" y="4626046"/>
                <a:ext cx="71747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Is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the linear combination of columns of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598" y="4626046"/>
                <a:ext cx="7174748" cy="523220"/>
              </a:xfrm>
              <a:prstGeom prst="rect">
                <a:avLst/>
              </a:prstGeom>
              <a:blipFill rotWithShape="0">
                <a:blip r:embed="rId8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882323" y="2852294"/>
                <a:ext cx="1347356" cy="707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323" y="2852294"/>
                <a:ext cx="1347356" cy="70724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924228" y="5221649"/>
                <a:ext cx="1686166" cy="810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228" y="5221649"/>
                <a:ext cx="1686166" cy="8107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接點 13"/>
          <p:cNvCxnSpPr/>
          <p:nvPr/>
        </p:nvCxnSpPr>
        <p:spPr>
          <a:xfrm>
            <a:off x="-377372" y="4193060"/>
            <a:ext cx="10076688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739473" y="3236855"/>
            <a:ext cx="310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Has solution or not?</a:t>
            </a:r>
            <a:endParaRPr lang="zh-TW" altLang="en-US" sz="2800" dirty="0"/>
          </a:p>
        </p:txBody>
      </p:sp>
      <p:pic>
        <p:nvPicPr>
          <p:cNvPr id="13" name="圖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789" y="2205785"/>
            <a:ext cx="1443514" cy="34759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73598" y="2050611"/>
            <a:ext cx="2466980" cy="1118451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157555" y="2089122"/>
            <a:ext cx="4408676" cy="1519953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1339698" y="5203044"/>
                <a:ext cx="995144" cy="806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98" y="5203044"/>
                <a:ext cx="995144" cy="80643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接點 17"/>
          <p:cNvCxnSpPr/>
          <p:nvPr/>
        </p:nvCxnSpPr>
        <p:spPr>
          <a:xfrm>
            <a:off x="5813024" y="5102418"/>
            <a:ext cx="190857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92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28650" y="1690689"/>
            <a:ext cx="8021864" cy="3222172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Learning Target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11149"/>
          </a:xfrm>
        </p:spPr>
        <p:txBody>
          <a:bodyPr>
            <a:normAutofit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Given </a:t>
            </a:r>
            <a:r>
              <a:rPr lang="en-US" altLang="zh-TW" sz="2400" dirty="0" smtClean="0">
                <a:solidFill>
                  <a:srgbClr val="0000FF"/>
                </a:solidFill>
              </a:rPr>
              <a:t>A</a:t>
            </a:r>
            <a:r>
              <a:rPr lang="en-US" altLang="zh-TW" sz="2400" dirty="0" smtClean="0"/>
              <a:t> and </a:t>
            </a:r>
            <a:r>
              <a:rPr lang="en-US" altLang="zh-TW" sz="2400" dirty="0" smtClean="0">
                <a:solidFill>
                  <a:srgbClr val="00B050"/>
                </a:solidFill>
              </a:rPr>
              <a:t>b</a:t>
            </a:r>
            <a:r>
              <a:rPr lang="en-US" altLang="zh-TW" sz="2400" dirty="0" smtClean="0"/>
              <a:t>, sometimes </a:t>
            </a:r>
            <a:r>
              <a:rPr lang="en-US" altLang="zh-TW" sz="2400" dirty="0" smtClean="0">
                <a:solidFill>
                  <a:srgbClr val="FF0000"/>
                </a:solidFill>
              </a:rPr>
              <a:t>x</a:t>
            </a:r>
            <a:r>
              <a:rPr lang="en-US" altLang="zh-TW" sz="2400" dirty="0" smtClean="0"/>
              <a:t> exists (having solution), and sometimes doesn’t (no solution)</a:t>
            </a:r>
          </a:p>
          <a:p>
            <a:r>
              <a:rPr lang="en-US" altLang="zh-TW" sz="2400" dirty="0" smtClean="0"/>
              <a:t>New terms: “</a:t>
            </a:r>
            <a:r>
              <a:rPr lang="en-US" altLang="zh-TW" sz="2400" i="1" dirty="0" smtClean="0">
                <a:solidFill>
                  <a:srgbClr val="0000FF"/>
                </a:solidFill>
              </a:rPr>
              <a:t>linear combination</a:t>
            </a:r>
            <a:r>
              <a:rPr lang="en-US" altLang="zh-TW" sz="2400" dirty="0" smtClean="0"/>
              <a:t>” and “</a:t>
            </a:r>
            <a:r>
              <a:rPr lang="en-US" altLang="zh-TW" sz="2400" i="1" dirty="0" smtClean="0">
                <a:solidFill>
                  <a:srgbClr val="0000FF"/>
                </a:solidFill>
              </a:rPr>
              <a:t>span</a:t>
            </a:r>
            <a:r>
              <a:rPr lang="en-US" altLang="zh-TW" sz="2400" dirty="0" smtClean="0"/>
              <a:t>”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04" y="2324409"/>
            <a:ext cx="5147249" cy="155238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161929" y="2474078"/>
            <a:ext cx="1597978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System of Linear Equations</a:t>
            </a:r>
            <a:endParaRPr lang="zh-TW" altLang="en-US" sz="2400" dirty="0"/>
          </a:p>
        </p:txBody>
      </p:sp>
      <p:grpSp>
        <p:nvGrpSpPr>
          <p:cNvPr id="8" name="群組 7"/>
          <p:cNvGrpSpPr/>
          <p:nvPr/>
        </p:nvGrpSpPr>
        <p:grpSpPr>
          <a:xfrm>
            <a:off x="2183469" y="4268318"/>
            <a:ext cx="4650730" cy="461665"/>
            <a:chOff x="2046921" y="4000366"/>
            <a:chExt cx="4650730" cy="461665"/>
          </a:xfrm>
        </p:grpSpPr>
        <p:pic>
          <p:nvPicPr>
            <p:cNvPr id="5" name="圖片 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137" y="4034143"/>
              <a:ext cx="1443514" cy="323374"/>
            </a:xfrm>
            <a:prstGeom prst="rect">
              <a:avLst/>
            </a:prstGeom>
          </p:spPr>
        </p:pic>
        <p:sp>
          <p:nvSpPr>
            <p:cNvPr id="7" name="文字方塊 6"/>
            <p:cNvSpPr txBox="1"/>
            <p:nvPr/>
          </p:nvSpPr>
          <p:spPr>
            <a:xfrm>
              <a:off x="2046921" y="4000366"/>
              <a:ext cx="29695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Matrix-vector product:</a:t>
              </a:r>
              <a:endParaRPr lang="zh-TW" altLang="en-US" sz="2400" dirty="0"/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887931" y="1825624"/>
            <a:ext cx="1824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 smtClean="0"/>
              <a:t>Review</a:t>
            </a:r>
            <a:endParaRPr lang="zh-TW" altLang="en-US" sz="2800" b="1" i="1" u="sng" dirty="0"/>
          </a:p>
        </p:txBody>
      </p:sp>
    </p:spTree>
    <p:extLst>
      <p:ext uri="{BB962C8B-B14F-4D97-AF65-F5344CB8AC3E}">
        <p14:creationId xmlns:p14="http://schemas.microsoft.com/office/powerpoint/2010/main" val="111950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3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Vector </a:t>
                </a:r>
                <a:r>
                  <a:rPr lang="en-US" altLang="zh-TW" sz="2400" dirty="0"/>
                  <a:t>set: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altLang="zh-TW" sz="2400" dirty="0"/>
                  <a:t> </a:t>
                </a:r>
              </a:p>
              <a:p>
                <a:r>
                  <a:rPr lang="en-US" altLang="zh-TW" sz="2400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2400" dirty="0"/>
                  <a:t> a linear combination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altLang="zh-TW" sz="2400" dirty="0"/>
                  <a:t>?</a:t>
                </a:r>
              </a:p>
              <a:p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6296815" y="2574248"/>
            <a:ext cx="75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Yes</a:t>
            </a:r>
            <a:endParaRPr lang="zh-TW" altLang="en-US" sz="2400" dirty="0"/>
          </a:p>
        </p:txBody>
      </p:sp>
      <p:cxnSp>
        <p:nvCxnSpPr>
          <p:cNvPr id="19" name="直線接點 18"/>
          <p:cNvCxnSpPr/>
          <p:nvPr/>
        </p:nvCxnSpPr>
        <p:spPr>
          <a:xfrm>
            <a:off x="856343" y="5059109"/>
            <a:ext cx="6514171" cy="0"/>
          </a:xfrm>
          <a:prstGeom prst="line">
            <a:avLst/>
          </a:prstGeom>
          <a:ln w="38100">
            <a:solidFill>
              <a:srgbClr val="00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V="1">
            <a:off x="4181251" y="3590012"/>
            <a:ext cx="0" cy="2796274"/>
          </a:xfrm>
          <a:prstGeom prst="line">
            <a:avLst/>
          </a:prstGeom>
          <a:ln w="38100">
            <a:solidFill>
              <a:srgbClr val="00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4181250" y="4644571"/>
            <a:ext cx="1413595" cy="41453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5171314" y="3903378"/>
                <a:ext cx="504188" cy="705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314" y="3903378"/>
                <a:ext cx="504188" cy="7057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7293328" y="3295523"/>
                <a:ext cx="504188" cy="705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328" y="3295523"/>
                <a:ext cx="504188" cy="7057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1873959" y="5224989"/>
                <a:ext cx="504188" cy="704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959" y="5224989"/>
                <a:ext cx="504188" cy="704424"/>
              </a:xfrm>
              <a:prstGeom prst="rect">
                <a:avLst/>
              </a:prstGeom>
              <a:blipFill rotWithShape="0">
                <a:blip r:embed="rId8"/>
                <a:stretch>
                  <a:fillRect r="-361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單箭頭接點 25"/>
          <p:cNvCxnSpPr/>
          <p:nvPr/>
        </p:nvCxnSpPr>
        <p:spPr>
          <a:xfrm flipH="1">
            <a:off x="2631245" y="5059109"/>
            <a:ext cx="1550004" cy="48796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V="1">
            <a:off x="5590017" y="4001294"/>
            <a:ext cx="2193601" cy="64327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680071" y="464458"/>
                <a:ext cx="21732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071" y="464458"/>
                <a:ext cx="2173224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090" r="-280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5680071" y="956335"/>
                <a:ext cx="21732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071" y="956335"/>
                <a:ext cx="2173224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3090" r="-280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字方塊 26"/>
          <p:cNvSpPr txBox="1"/>
          <p:nvPr/>
        </p:nvSpPr>
        <p:spPr>
          <a:xfrm>
            <a:off x="5171314" y="1535508"/>
            <a:ext cx="310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Has solution or not?</a:t>
            </a:r>
            <a:endParaRPr lang="zh-TW" altLang="en-US" sz="2800" dirty="0"/>
          </a:p>
        </p:txBody>
      </p:sp>
      <p:sp>
        <p:nvSpPr>
          <p:cNvPr id="28" name="矩形 27"/>
          <p:cNvSpPr/>
          <p:nvPr/>
        </p:nvSpPr>
        <p:spPr>
          <a:xfrm>
            <a:off x="5505439" y="349264"/>
            <a:ext cx="2466980" cy="1118451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9" name="直線接點 28"/>
          <p:cNvCxnSpPr/>
          <p:nvPr/>
        </p:nvCxnSpPr>
        <p:spPr>
          <a:xfrm flipV="1">
            <a:off x="440871" y="3793782"/>
            <a:ext cx="8074479" cy="238873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56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Does a system of linear equations have solutions?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>
                <a:solidFill>
                  <a:srgbClr val="0000FF"/>
                </a:solidFill>
              </a:rPr>
              <a:t>Span</a:t>
            </a:r>
            <a:endParaRPr lang="zh-TW" alt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8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Span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792151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A vector set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Span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the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vector set of all linear combinations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sz="2800" dirty="0" smtClean="0"/>
                  <a:t>Denoted by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𝑆𝑝𝑎𝑛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800" dirty="0" smtClean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𝑝𝑎𝑛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sz="280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𝑆𝑝𝑎𝑛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 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𝑓𝑜𝑟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𝑎𝑙𝑙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sz="2800" dirty="0" smtClean="0"/>
              </a:p>
              <a:p>
                <a:r>
                  <a:rPr lang="en-US" altLang="zh-TW" b="0" dirty="0" smtClean="0"/>
                  <a:t>Vector set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𝑆𝑝𝑎𝑛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sz="2800" dirty="0" smtClean="0"/>
                  <a:t>“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is a generating set for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TW" sz="2800" dirty="0" smtClean="0"/>
                  <a:t>” or “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generates V”</a:t>
                </a:r>
              </a:p>
              <a:p>
                <a:pPr lvl="1"/>
                <a:r>
                  <a:rPr lang="en-US" altLang="zh-TW" sz="2800" dirty="0" smtClean="0"/>
                  <a:t>A vector set generated by another vector set is called </a:t>
                </a:r>
                <a:r>
                  <a:rPr lang="en-US" altLang="zh-TW" sz="2800" b="1" i="1" dirty="0" smtClean="0">
                    <a:solidFill>
                      <a:srgbClr val="FF0000"/>
                    </a:solidFill>
                  </a:rPr>
                  <a:t>Space</a:t>
                </a:r>
                <a:endParaRPr lang="zh-TW" altLang="en-US" sz="28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792151"/>
              </a:xfrm>
              <a:blipFill rotWithShape="0">
                <a:blip r:embed="rId2"/>
                <a:stretch>
                  <a:fillRect l="-1391" t="-2033" r="-24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130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Span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dirty="0"/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zh-TW" dirty="0"/>
                      <m:t>}</m:t>
                    </m:r>
                  </m:oMath>
                </a14:m>
                <a:r>
                  <a:rPr lang="en-US" altLang="zh-TW" dirty="0" smtClean="0"/>
                  <a:t>,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Span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/>
                  <a:t>?</a:t>
                </a:r>
              </a:p>
              <a:p>
                <a:pPr lvl="1"/>
                <a:r>
                  <a:rPr lang="en-US" altLang="zh-TW" sz="2800" dirty="0" err="1" smtClean="0"/>
                  <a:t>Ans</a:t>
                </a:r>
                <a:r>
                  <a:rPr lang="en-US" altLang="zh-TW" sz="2800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dirty="0"/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zh-TW" sz="2800" dirty="0"/>
                      <m:t>}</m:t>
                    </m:r>
                  </m:oMath>
                </a14:m>
                <a:r>
                  <a:rPr lang="en-US" altLang="zh-TW" sz="2800" dirty="0" smtClean="0"/>
                  <a:t> (only one member)</a:t>
                </a:r>
              </a:p>
              <a:p>
                <a:r>
                  <a:rPr lang="en-US" altLang="zh-TW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dirty="0"/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zh-TW" dirty="0"/>
                      <m:t>}</m:t>
                    </m:r>
                  </m:oMath>
                </a14:m>
                <a:r>
                  <a:rPr lang="en-US" altLang="zh-TW" dirty="0"/>
                  <a:t>,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Span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?</a:t>
                </a:r>
              </a:p>
              <a:p>
                <a:pPr lvl="1"/>
                <a:r>
                  <a:rPr lang="en-US" altLang="zh-TW" sz="2800" dirty="0" smtClean="0"/>
                  <a:t>If S contains a non zero vector, then Span S has infinitely many vectors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44"/>
          <p:cNvCxnSpPr/>
          <p:nvPr/>
        </p:nvCxnSpPr>
        <p:spPr>
          <a:xfrm flipV="1">
            <a:off x="6352444" y="2812319"/>
            <a:ext cx="2299000" cy="10949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5"/>
          <p:cNvCxnSpPr/>
          <p:nvPr/>
        </p:nvCxnSpPr>
        <p:spPr>
          <a:xfrm>
            <a:off x="7403415" y="1925472"/>
            <a:ext cx="0" cy="169705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6"/>
          <p:cNvCxnSpPr/>
          <p:nvPr/>
        </p:nvCxnSpPr>
        <p:spPr>
          <a:xfrm>
            <a:off x="6455464" y="1859032"/>
            <a:ext cx="1920634" cy="1931313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47"/>
          <p:cNvCxnSpPr/>
          <p:nvPr/>
        </p:nvCxnSpPr>
        <p:spPr>
          <a:xfrm>
            <a:off x="7414362" y="2801370"/>
            <a:ext cx="332020" cy="338207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48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473" y="2858306"/>
            <a:ext cx="127000" cy="127000"/>
          </a:xfrm>
          <a:prstGeom prst="rect">
            <a:avLst/>
          </a:prstGeom>
        </p:spPr>
      </p:pic>
      <p:pic>
        <p:nvPicPr>
          <p:cNvPr id="17" name="Picture 49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234" y="1825625"/>
            <a:ext cx="127000" cy="177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7736579" y="2773997"/>
                <a:ext cx="707566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579" y="2773997"/>
                <a:ext cx="707566" cy="5524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5816205" y="1452860"/>
                <a:ext cx="12523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Span</m:t>
                      </m:r>
                      <m:r>
                        <a:rPr lang="en-US" altLang="zh-TW" sz="240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205" y="1452860"/>
                <a:ext cx="1252394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485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501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Span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dirty="0"/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zh-TW" dirty="0"/>
                      <m:t>}</m:t>
                    </m:r>
                  </m:oMath>
                </a14:m>
                <a:r>
                  <a:rPr lang="en-US" altLang="zh-TW" dirty="0"/>
                  <a:t>,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Span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?</a:t>
                </a:r>
              </a:p>
              <a:p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dirty="0"/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zh-TW" dirty="0"/>
                      <m:t>}</m:t>
                    </m:r>
                  </m:oMath>
                </a14:m>
                <a:r>
                  <a:rPr lang="en-US" altLang="zh-TW" dirty="0"/>
                  <a:t>,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Span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?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29"/>
          <p:cNvCxnSpPr/>
          <p:nvPr/>
        </p:nvCxnSpPr>
        <p:spPr>
          <a:xfrm flipV="1">
            <a:off x="5651737" y="4630040"/>
            <a:ext cx="2299000" cy="10949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30"/>
          <p:cNvCxnSpPr/>
          <p:nvPr/>
        </p:nvCxnSpPr>
        <p:spPr>
          <a:xfrm>
            <a:off x="6702708" y="3743193"/>
            <a:ext cx="0" cy="169705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31"/>
          <p:cNvCxnSpPr/>
          <p:nvPr/>
        </p:nvCxnSpPr>
        <p:spPr>
          <a:xfrm>
            <a:off x="5754757" y="3676753"/>
            <a:ext cx="1920634" cy="1931313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32"/>
          <p:cNvCxnSpPr/>
          <p:nvPr/>
        </p:nvCxnSpPr>
        <p:spPr>
          <a:xfrm>
            <a:off x="6713655" y="4619091"/>
            <a:ext cx="332020" cy="338207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33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66" y="4676027"/>
            <a:ext cx="127000" cy="127000"/>
          </a:xfrm>
          <a:prstGeom prst="rect">
            <a:avLst/>
          </a:prstGeom>
        </p:spPr>
      </p:pic>
      <p:cxnSp>
        <p:nvCxnSpPr>
          <p:cNvPr id="10" name="Straight Arrow Connector 36"/>
          <p:cNvCxnSpPr/>
          <p:nvPr/>
        </p:nvCxnSpPr>
        <p:spPr>
          <a:xfrm flipH="1" flipV="1">
            <a:off x="5985652" y="3907670"/>
            <a:ext cx="712479" cy="70637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4"/>
          <p:cNvCxnSpPr/>
          <p:nvPr/>
        </p:nvCxnSpPr>
        <p:spPr>
          <a:xfrm flipV="1">
            <a:off x="1876419" y="4615062"/>
            <a:ext cx="2299000" cy="10949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5"/>
          <p:cNvCxnSpPr/>
          <p:nvPr/>
        </p:nvCxnSpPr>
        <p:spPr>
          <a:xfrm>
            <a:off x="2927390" y="3728215"/>
            <a:ext cx="0" cy="169705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6"/>
          <p:cNvCxnSpPr/>
          <p:nvPr/>
        </p:nvCxnSpPr>
        <p:spPr>
          <a:xfrm>
            <a:off x="1979439" y="3661775"/>
            <a:ext cx="1920634" cy="1931313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47"/>
          <p:cNvCxnSpPr/>
          <p:nvPr/>
        </p:nvCxnSpPr>
        <p:spPr>
          <a:xfrm>
            <a:off x="2938337" y="4604113"/>
            <a:ext cx="332020" cy="338207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48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448" y="4661049"/>
            <a:ext cx="127000" cy="127000"/>
          </a:xfrm>
          <a:prstGeom prst="rect">
            <a:avLst/>
          </a:prstGeom>
        </p:spPr>
      </p:pic>
      <p:pic>
        <p:nvPicPr>
          <p:cNvPr id="17" name="Picture 49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09" y="3628368"/>
            <a:ext cx="127000" cy="177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860551" y="3575335"/>
                <a:ext cx="12523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Span</m:t>
                      </m:r>
                      <m:r>
                        <a:rPr lang="en-US" altLang="zh-TW" sz="240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551" y="3575335"/>
                <a:ext cx="125239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485" b="-17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4519496" y="3494119"/>
                <a:ext cx="12523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 smtClean="0">
                          <a:latin typeface="Cambria Math" panose="02040503050406030204" pitchFamily="18" charset="0"/>
                        </a:rPr>
                        <m:t>Span</m:t>
                      </m:r>
                      <m:r>
                        <a:rPr lang="en-US" altLang="zh-TW" sz="240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496" y="3494119"/>
                <a:ext cx="1252394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971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252712" y="5676581"/>
                <a:ext cx="30735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smtClean="0">
                          <a:latin typeface="Cambria Math" panose="02040503050406030204" pitchFamily="18" charset="0"/>
                        </a:rPr>
                        <m:t>Span</m:t>
                      </m:r>
                      <m:r>
                        <a:rPr lang="en-US" altLang="zh-TW" sz="280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800">
                          <a:latin typeface="Cambria Math" panose="02040503050406030204" pitchFamily="18" charset="0"/>
                        </a:rPr>
                        <m:t>Span</m:t>
                      </m:r>
                      <m:r>
                        <a:rPr lang="en-US" altLang="zh-TW" sz="280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712" y="5676581"/>
                <a:ext cx="3073598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5400974" y="4010113"/>
                <a:ext cx="707565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974" y="4010113"/>
                <a:ext cx="707565" cy="55245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7027061" y="4591718"/>
                <a:ext cx="707566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061" y="4591718"/>
                <a:ext cx="707566" cy="55245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3290902" y="4615062"/>
                <a:ext cx="707566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902" y="4615062"/>
                <a:ext cx="707566" cy="55245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49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657" y="3753096"/>
            <a:ext cx="127000" cy="1778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998561" y="6159563"/>
            <a:ext cx="758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(Different number of vectors can generate the same space.)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4279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025176" y="3158071"/>
            <a:ext cx="4180115" cy="3280229"/>
          </a:xfrm>
          <a:prstGeom prst="rect">
            <a:avLst/>
          </a:prstGeom>
          <a:effectLst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Span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dirty="0"/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zh-TW" dirty="0"/>
                      <m:t>}</m:t>
                    </m:r>
                  </m:oMath>
                </a14:m>
                <a:r>
                  <a:rPr lang="en-US" altLang="zh-TW" dirty="0"/>
                  <a:t>,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Span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dirty="0"/>
                  <a:t>?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30"/>
          <p:cNvCxnSpPr/>
          <p:nvPr/>
        </p:nvCxnSpPr>
        <p:spPr>
          <a:xfrm>
            <a:off x="3012128" y="3158071"/>
            <a:ext cx="0" cy="32802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32"/>
          <p:cNvCxnSpPr/>
          <p:nvPr/>
        </p:nvCxnSpPr>
        <p:spPr>
          <a:xfrm>
            <a:off x="3027652" y="4806542"/>
            <a:ext cx="332020" cy="338207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36"/>
          <p:cNvCxnSpPr/>
          <p:nvPr/>
        </p:nvCxnSpPr>
        <p:spPr>
          <a:xfrm flipH="1" flipV="1">
            <a:off x="2299649" y="4095121"/>
            <a:ext cx="712479" cy="70637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753942" y="5375442"/>
                <a:ext cx="14405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smtClean="0">
                          <a:latin typeface="Cambria Math" panose="02040503050406030204" pitchFamily="18" charset="0"/>
                        </a:rPr>
                        <m:t>Span</m:t>
                      </m:r>
                      <m:r>
                        <a:rPr lang="en-US" altLang="zh-TW" sz="280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942" y="5375442"/>
                <a:ext cx="144052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525216" y="4040692"/>
                <a:ext cx="707565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216" y="4040692"/>
                <a:ext cx="707565" cy="55245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36"/>
          <p:cNvCxnSpPr/>
          <p:nvPr/>
        </p:nvCxnSpPr>
        <p:spPr>
          <a:xfrm flipV="1">
            <a:off x="2983944" y="4479550"/>
            <a:ext cx="945488" cy="343415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3910951" y="4090125"/>
                <a:ext cx="534442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951" y="4090125"/>
                <a:ext cx="534442" cy="5524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7006336" y="5375442"/>
                <a:ext cx="10442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800" dirty="0">
                          <a:latin typeface="Script MT Bold"/>
                          <a:cs typeface="Script MT Bold"/>
                        </a:rPr>
                        <m:t>R</m:t>
                      </m:r>
                      <m:r>
                        <m:rPr>
                          <m:nor/>
                        </m:rPr>
                        <a:rPr lang="en-US" altLang="zh-TW" sz="2800" baseline="30000" dirty="0"/>
                        <m:t>2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336" y="5375442"/>
                <a:ext cx="104426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ine 17"/>
          <p:cNvSpPr>
            <a:spLocks noChangeShapeType="1"/>
          </p:cNvSpPr>
          <p:nvPr/>
        </p:nvSpPr>
        <p:spPr bwMode="auto">
          <a:xfrm flipH="1" flipV="1">
            <a:off x="3817213" y="2579894"/>
            <a:ext cx="914400" cy="404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H="1" flipV="1">
            <a:off x="4407763" y="2584656"/>
            <a:ext cx="323850" cy="400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727621" y="2758021"/>
            <a:ext cx="2508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1" lang="en-US" altLang="zh-TW" dirty="0">
                <a:solidFill>
                  <a:srgbClr val="FF0000"/>
                </a:solidFill>
              </a:rPr>
              <a:t>nonparallel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5755498" y="3686621"/>
                <a:ext cx="335486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/>
                  <a:t>Every vector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dirty="0">
                        <a:latin typeface="Script MT Bold"/>
                        <a:cs typeface="Script MT Bold"/>
                      </a:rPr>
                      <m:t>R</m:t>
                    </m:r>
                    <m:r>
                      <m:rPr>
                        <m:nor/>
                      </m:rPr>
                      <a:rPr lang="en-US" altLang="zh-TW" sz="2800" baseline="30000" dirty="0"/>
                      <m:t>2</m:t>
                    </m:r>
                  </m:oMath>
                </a14:m>
                <a:endParaRPr lang="zh-TW" altLang="en-US" sz="2800" dirty="0"/>
              </a:p>
              <a:p>
                <a:r>
                  <a:rPr lang="en-US" altLang="zh-TW" sz="2800" dirty="0"/>
                  <a:t>i</a:t>
                </a:r>
                <a:r>
                  <a:rPr lang="en-US" altLang="zh-TW" sz="2800" dirty="0" smtClean="0"/>
                  <a:t>s their linear combination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498" y="3686621"/>
                <a:ext cx="3354865" cy="1384995"/>
              </a:xfrm>
              <a:prstGeom prst="rect">
                <a:avLst/>
              </a:prstGeom>
              <a:blipFill rotWithShape="0">
                <a:blip r:embed="rId7"/>
                <a:stretch>
                  <a:fillRect l="-3636" t="-4405" b="-118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3306143" y="5003455"/>
                <a:ext cx="707566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143" y="5003455"/>
                <a:ext cx="707566" cy="55245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29"/>
          <p:cNvCxnSpPr/>
          <p:nvPr/>
        </p:nvCxnSpPr>
        <p:spPr>
          <a:xfrm>
            <a:off x="916394" y="4795150"/>
            <a:ext cx="4341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50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/>
      <p:bldP spid="13" grpId="0"/>
      <p:bldP spid="17" grpId="0"/>
      <p:bldP spid="18" grpId="0"/>
      <p:bldP spid="20" grpId="0" animBg="1"/>
      <p:bldP spid="21" grpId="0" animBg="1"/>
      <p:bldP spid="22" grpId="0"/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Span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dirty="0"/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zh-TW" dirty="0"/>
                      <m:t>}</m:t>
                    </m:r>
                  </m:oMath>
                </a14:m>
                <a:r>
                  <a:rPr lang="en-US" altLang="zh-TW" dirty="0"/>
                  <a:t>,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Span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dirty="0"/>
                  <a:t>?</a:t>
                </a:r>
              </a:p>
              <a:p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dirty="0"/>
                      <m:t>{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altLang="zh-TW" dirty="0"/>
                      <m:t>}</m:t>
                    </m:r>
                  </m:oMath>
                </a14:m>
                <a:r>
                  <a:rPr lang="en-US" altLang="zh-TW" dirty="0"/>
                  <a:t>,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Span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TW" dirty="0"/>
                  <a:t>?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r="-16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 29"/>
          <p:cNvSpPr/>
          <p:nvPr/>
        </p:nvSpPr>
        <p:spPr>
          <a:xfrm>
            <a:off x="329338" y="3424102"/>
            <a:ext cx="4180115" cy="3280229"/>
          </a:xfrm>
          <a:prstGeom prst="rect">
            <a:avLst/>
          </a:prstGeom>
          <a:effectLst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2" name="Straight Connector 30"/>
          <p:cNvCxnSpPr/>
          <p:nvPr/>
        </p:nvCxnSpPr>
        <p:spPr>
          <a:xfrm>
            <a:off x="2316290" y="3424102"/>
            <a:ext cx="0" cy="32802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331814" y="5072573"/>
            <a:ext cx="332020" cy="338207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6"/>
          <p:cNvCxnSpPr/>
          <p:nvPr/>
        </p:nvCxnSpPr>
        <p:spPr>
          <a:xfrm flipH="1" flipV="1">
            <a:off x="1603811" y="4361152"/>
            <a:ext cx="712479" cy="70637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829378" y="4306723"/>
                <a:ext cx="707565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78" y="4306723"/>
                <a:ext cx="707565" cy="5524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6"/>
          <p:cNvCxnSpPr/>
          <p:nvPr/>
        </p:nvCxnSpPr>
        <p:spPr>
          <a:xfrm flipV="1">
            <a:off x="2288106" y="4745581"/>
            <a:ext cx="945488" cy="343415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3215113" y="4356156"/>
                <a:ext cx="534442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113" y="4356156"/>
                <a:ext cx="534442" cy="55245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2610305" y="5269486"/>
                <a:ext cx="707566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305" y="5269486"/>
                <a:ext cx="707566" cy="5524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29"/>
          <p:cNvCxnSpPr/>
          <p:nvPr/>
        </p:nvCxnSpPr>
        <p:spPr>
          <a:xfrm>
            <a:off x="220556" y="5061181"/>
            <a:ext cx="4341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群組 28"/>
          <p:cNvGrpSpPr/>
          <p:nvPr/>
        </p:nvGrpSpPr>
        <p:grpSpPr>
          <a:xfrm>
            <a:off x="201624" y="5651924"/>
            <a:ext cx="1965010" cy="461665"/>
            <a:chOff x="-172247" y="6716596"/>
            <a:chExt cx="1965010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-172247" y="6716596"/>
                  <a:ext cx="125239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TW" sz="2400" smtClean="0">
                            <a:latin typeface="Cambria Math" panose="02040503050406030204" pitchFamily="18" charset="0"/>
                          </a:rPr>
                          <m:t>Span</m:t>
                        </m:r>
                        <m:r>
                          <a:rPr lang="en-US" altLang="zh-TW" sz="240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72247" y="6716596"/>
                  <a:ext cx="1252394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971"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924512" y="6716596"/>
                  <a:ext cx="86825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altLang="zh-TW" sz="2400" dirty="0">
                            <a:latin typeface="Script MT Bold"/>
                            <a:cs typeface="Script MT Bold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altLang="zh-TW" sz="2400" baseline="30000" dirty="0"/>
                          <m:t>2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512" y="6716596"/>
                  <a:ext cx="868251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矩形 40"/>
          <p:cNvSpPr/>
          <p:nvPr/>
        </p:nvSpPr>
        <p:spPr>
          <a:xfrm>
            <a:off x="4824849" y="3424102"/>
            <a:ext cx="4180115" cy="3280229"/>
          </a:xfrm>
          <a:prstGeom prst="rect">
            <a:avLst/>
          </a:prstGeom>
          <a:effectLst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2" name="Straight Connector 30"/>
          <p:cNvCxnSpPr/>
          <p:nvPr/>
        </p:nvCxnSpPr>
        <p:spPr>
          <a:xfrm>
            <a:off x="6811801" y="3424102"/>
            <a:ext cx="0" cy="32802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32"/>
          <p:cNvCxnSpPr/>
          <p:nvPr/>
        </p:nvCxnSpPr>
        <p:spPr>
          <a:xfrm>
            <a:off x="6827325" y="5072573"/>
            <a:ext cx="332020" cy="338207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36"/>
          <p:cNvCxnSpPr/>
          <p:nvPr/>
        </p:nvCxnSpPr>
        <p:spPr>
          <a:xfrm flipH="1" flipV="1">
            <a:off x="6099322" y="4361152"/>
            <a:ext cx="712479" cy="70637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/>
              <p:cNvSpPr/>
              <p:nvPr/>
            </p:nvSpPr>
            <p:spPr>
              <a:xfrm>
                <a:off x="5324889" y="4306723"/>
                <a:ext cx="707565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5" name="矩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889" y="4306723"/>
                <a:ext cx="707565" cy="55245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36"/>
          <p:cNvCxnSpPr/>
          <p:nvPr/>
        </p:nvCxnSpPr>
        <p:spPr>
          <a:xfrm flipV="1">
            <a:off x="6783617" y="4745581"/>
            <a:ext cx="945488" cy="343415"/>
          </a:xfrm>
          <a:prstGeom prst="straightConnector1">
            <a:avLst/>
          </a:prstGeom>
          <a:ln w="28575" cmpd="sng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/>
              <p:cNvSpPr/>
              <p:nvPr/>
            </p:nvSpPr>
            <p:spPr>
              <a:xfrm>
                <a:off x="7710624" y="4356156"/>
                <a:ext cx="534442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7" name="矩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624" y="4356156"/>
                <a:ext cx="534442" cy="55245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7105816" y="5269486"/>
                <a:ext cx="707566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816" y="5269486"/>
                <a:ext cx="707566" cy="55245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29"/>
          <p:cNvCxnSpPr/>
          <p:nvPr/>
        </p:nvCxnSpPr>
        <p:spPr>
          <a:xfrm>
            <a:off x="4716067" y="5061181"/>
            <a:ext cx="4341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群組 39"/>
          <p:cNvGrpSpPr/>
          <p:nvPr/>
        </p:nvGrpSpPr>
        <p:grpSpPr>
          <a:xfrm>
            <a:off x="4644117" y="5742263"/>
            <a:ext cx="1949479" cy="475666"/>
            <a:chOff x="5685318" y="5990215"/>
            <a:chExt cx="1949479" cy="4756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5685318" y="5990215"/>
                  <a:ext cx="125239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TW" sz="2400" smtClean="0">
                            <a:latin typeface="Cambria Math" panose="02040503050406030204" pitchFamily="18" charset="0"/>
                          </a:rPr>
                          <m:t>Span</m:t>
                        </m:r>
                        <m:r>
                          <a:rPr lang="en-US" altLang="zh-TW" sz="240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5318" y="5990215"/>
                  <a:ext cx="1252394" cy="4616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976" b="-17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/>
                <p:cNvSpPr/>
                <p:nvPr/>
              </p:nvSpPr>
              <p:spPr>
                <a:xfrm>
                  <a:off x="6766546" y="6004216"/>
                  <a:ext cx="86825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altLang="zh-TW" sz="2400" dirty="0">
                            <a:latin typeface="Script MT Bold"/>
                            <a:cs typeface="Script MT Bold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altLang="zh-TW" sz="2400" baseline="30000" dirty="0"/>
                          <m:t>2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7" name="矩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6546" y="6004216"/>
                  <a:ext cx="868251" cy="4616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8" name="Straight Arrow Connector 32"/>
          <p:cNvCxnSpPr/>
          <p:nvPr/>
        </p:nvCxnSpPr>
        <p:spPr>
          <a:xfrm flipH="1" flipV="1">
            <a:off x="6413277" y="3907300"/>
            <a:ext cx="374954" cy="1140528"/>
          </a:xfrm>
          <a:prstGeom prst="straightConnector1">
            <a:avLst/>
          </a:prstGeom>
          <a:ln w="28575" cmpd="sng"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5705711" y="3545960"/>
                <a:ext cx="707566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711" y="3545960"/>
                <a:ext cx="707566" cy="55245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39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/>
      <p:bldP spid="47" grpId="0"/>
      <p:bldP spid="48" grpId="0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Span</a:t>
            </a:r>
            <a:endParaRPr lang="zh-TW" altLang="en-US" dirty="0"/>
          </a:p>
        </p:txBody>
      </p:sp>
      <p:pic>
        <p:nvPicPr>
          <p:cNvPr id="8" name="Picture 1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33" y="2041222"/>
            <a:ext cx="4744975" cy="1049059"/>
          </a:xfrm>
          <a:prstGeom prst="rect">
            <a:avLst/>
          </a:prstGeom>
        </p:spPr>
      </p:pic>
      <p:cxnSp>
        <p:nvCxnSpPr>
          <p:cNvPr id="9" name="直線單箭頭接點 19"/>
          <p:cNvCxnSpPr/>
          <p:nvPr/>
        </p:nvCxnSpPr>
        <p:spPr>
          <a:xfrm>
            <a:off x="5472278" y="5241607"/>
            <a:ext cx="2481943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21"/>
          <p:cNvCxnSpPr/>
          <p:nvPr/>
        </p:nvCxnSpPr>
        <p:spPr>
          <a:xfrm flipV="1">
            <a:off x="6713249" y="3899695"/>
            <a:ext cx="0" cy="2529445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24"/>
          <p:cNvCxnSpPr/>
          <p:nvPr/>
        </p:nvCxnSpPr>
        <p:spPr>
          <a:xfrm flipV="1">
            <a:off x="5859809" y="4528375"/>
            <a:ext cx="1706880" cy="1426463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平行四邊形 6"/>
          <p:cNvSpPr/>
          <p:nvPr/>
        </p:nvSpPr>
        <p:spPr>
          <a:xfrm>
            <a:off x="5091592" y="4677340"/>
            <a:ext cx="3218847" cy="1182624"/>
          </a:xfrm>
          <a:prstGeom prst="parallelogram">
            <a:avLst>
              <a:gd name="adj" fmla="val 118815"/>
            </a:avLst>
          </a:prstGeom>
          <a:solidFill>
            <a:srgbClr val="FF0000">
              <a:alpha val="41176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8000"/>
              </a:solidFill>
            </a:endParaRPr>
          </a:p>
        </p:txBody>
      </p:sp>
      <p:cxnSp>
        <p:nvCxnSpPr>
          <p:cNvPr id="16" name="直線單箭頭接點 19"/>
          <p:cNvCxnSpPr/>
          <p:nvPr/>
        </p:nvCxnSpPr>
        <p:spPr>
          <a:xfrm>
            <a:off x="1313758" y="5242429"/>
            <a:ext cx="2481943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21"/>
          <p:cNvCxnSpPr/>
          <p:nvPr/>
        </p:nvCxnSpPr>
        <p:spPr>
          <a:xfrm flipV="1">
            <a:off x="2554729" y="3900517"/>
            <a:ext cx="0" cy="252944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24"/>
          <p:cNvCxnSpPr/>
          <p:nvPr/>
        </p:nvCxnSpPr>
        <p:spPr>
          <a:xfrm flipV="1">
            <a:off x="1701289" y="4529197"/>
            <a:ext cx="1706880" cy="1426463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8" y="3899695"/>
            <a:ext cx="1621300" cy="375667"/>
          </a:xfrm>
          <a:prstGeom prst="rect">
            <a:avLst/>
          </a:prstGeom>
        </p:spPr>
      </p:pic>
      <p:pic>
        <p:nvPicPr>
          <p:cNvPr id="22" name="Picture 3" descr="latex-image-1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638" y="3899695"/>
            <a:ext cx="1915357" cy="340110"/>
          </a:xfrm>
          <a:prstGeom prst="rect">
            <a:avLst/>
          </a:prstGeom>
        </p:spPr>
      </p:pic>
      <p:cxnSp>
        <p:nvCxnSpPr>
          <p:cNvPr id="25" name="直線單箭頭接點 19"/>
          <p:cNvCxnSpPr/>
          <p:nvPr/>
        </p:nvCxnSpPr>
        <p:spPr>
          <a:xfrm>
            <a:off x="5770060" y="1959884"/>
            <a:ext cx="2481943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1"/>
          <p:cNvCxnSpPr/>
          <p:nvPr/>
        </p:nvCxnSpPr>
        <p:spPr>
          <a:xfrm flipV="1">
            <a:off x="7011031" y="617972"/>
            <a:ext cx="0" cy="2529445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4"/>
          <p:cNvCxnSpPr/>
          <p:nvPr/>
        </p:nvCxnSpPr>
        <p:spPr>
          <a:xfrm flipV="1">
            <a:off x="6157591" y="1246652"/>
            <a:ext cx="1706880" cy="1426463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rallelogram 2"/>
          <p:cNvSpPr/>
          <p:nvPr/>
        </p:nvSpPr>
        <p:spPr>
          <a:xfrm rot="20804816">
            <a:off x="5602207" y="941075"/>
            <a:ext cx="3295513" cy="1438781"/>
          </a:xfrm>
          <a:prstGeom prst="parallelogram">
            <a:avLst>
              <a:gd name="adj" fmla="val 55504"/>
            </a:avLst>
          </a:prstGeom>
          <a:solidFill>
            <a:srgbClr val="FAD9CD">
              <a:alpha val="4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2"/>
          <p:cNvCxnSpPr/>
          <p:nvPr/>
        </p:nvCxnSpPr>
        <p:spPr>
          <a:xfrm flipV="1">
            <a:off x="7036475" y="1597712"/>
            <a:ext cx="1224118" cy="354547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23"/>
          <p:cNvCxnSpPr/>
          <p:nvPr/>
        </p:nvCxnSpPr>
        <p:spPr>
          <a:xfrm flipV="1">
            <a:off x="7020952" y="967936"/>
            <a:ext cx="211105" cy="97928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26" descr="latex-image-1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41" y="651700"/>
            <a:ext cx="1206500" cy="241300"/>
          </a:xfrm>
          <a:prstGeom prst="rect">
            <a:avLst/>
          </a:prstGeom>
        </p:spPr>
      </p:pic>
      <p:pic>
        <p:nvPicPr>
          <p:cNvPr id="33" name="Picture 27" descr="latex-image-1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172" y="1383118"/>
            <a:ext cx="139700" cy="114300"/>
          </a:xfrm>
          <a:prstGeom prst="rect">
            <a:avLst/>
          </a:prstGeom>
        </p:spPr>
      </p:pic>
      <p:pic>
        <p:nvPicPr>
          <p:cNvPr id="34" name="Picture 28" descr="latex-image-1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26" y="816319"/>
            <a:ext cx="139700" cy="114300"/>
          </a:xfrm>
          <a:prstGeom prst="rect">
            <a:avLst/>
          </a:prstGeom>
        </p:spPr>
      </p:pic>
      <p:sp>
        <p:nvSpPr>
          <p:cNvPr id="36" name="文字方塊 35"/>
          <p:cNvSpPr txBox="1"/>
          <p:nvPr/>
        </p:nvSpPr>
        <p:spPr>
          <a:xfrm>
            <a:off x="3835619" y="5001330"/>
            <a:ext cx="36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x</a:t>
            </a:r>
            <a:endParaRPr lang="zh-TW" altLang="en-US" sz="24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3422329" y="4239805"/>
            <a:ext cx="36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y</a:t>
            </a:r>
            <a:endParaRPr lang="zh-TW" altLang="en-US" sz="24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2405463" y="3489594"/>
            <a:ext cx="36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z</a:t>
            </a:r>
            <a:endParaRPr lang="zh-TW" altLang="en-US" sz="24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7954220" y="4993299"/>
            <a:ext cx="36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x</a:t>
            </a:r>
            <a:endParaRPr lang="zh-TW" altLang="en-US" sz="2400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7540930" y="4231774"/>
            <a:ext cx="36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y</a:t>
            </a:r>
            <a:endParaRPr lang="zh-TW" altLang="en-US" sz="24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6524064" y="3481563"/>
            <a:ext cx="36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z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4426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84" y="886525"/>
            <a:ext cx="4301490" cy="1297305"/>
          </a:xfrm>
          <a:prstGeom prst="rect">
            <a:avLst/>
          </a:prstGeom>
        </p:spPr>
      </p:pic>
      <p:pic>
        <p:nvPicPr>
          <p:cNvPr id="5" name="圖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625" y="843038"/>
            <a:ext cx="1443514" cy="32337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929907" y="1269065"/>
            <a:ext cx="297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Has solution or not?</a:t>
            </a:r>
            <a:endParaRPr lang="zh-TW" altLang="en-US" sz="2400" dirty="0"/>
          </a:p>
        </p:txBody>
      </p:sp>
      <p:cxnSp>
        <p:nvCxnSpPr>
          <p:cNvPr id="7" name="直線接點 6"/>
          <p:cNvCxnSpPr/>
          <p:nvPr/>
        </p:nvCxnSpPr>
        <p:spPr>
          <a:xfrm>
            <a:off x="-328322" y="2452128"/>
            <a:ext cx="10076688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490243" y="3018326"/>
                <a:ext cx="288379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0" dirty="0" smtClean="0"/>
                  <a:t>Is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the linear combination of columns of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243" y="3018326"/>
                <a:ext cx="2883792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3383" t="-4061" b="-106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上-下雙向箭號 8"/>
          <p:cNvSpPr/>
          <p:nvPr/>
        </p:nvSpPr>
        <p:spPr>
          <a:xfrm>
            <a:off x="6753182" y="1916588"/>
            <a:ext cx="457200" cy="98966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7344060" y="1995920"/>
            <a:ext cx="155009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same question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88873" y="3095271"/>
                <a:ext cx="5847113" cy="10464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…+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73" y="3095271"/>
                <a:ext cx="5847113" cy="104644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014546" y="5301079"/>
                <a:ext cx="28895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0" dirty="0" smtClean="0"/>
                  <a:t>Is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 smtClean="0"/>
                  <a:t>in the span of the columns of</a:t>
                </a:r>
                <a:r>
                  <a:rPr lang="zh-TW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546" y="5301079"/>
                <a:ext cx="2889504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3376" t="-5882" r="-4430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接點 14"/>
          <p:cNvCxnSpPr/>
          <p:nvPr/>
        </p:nvCxnSpPr>
        <p:spPr>
          <a:xfrm>
            <a:off x="-328322" y="4703645"/>
            <a:ext cx="10076688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780839" y="5138639"/>
                <a:ext cx="3947234" cy="9777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𝑆𝑝𝑎𝑛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839" y="5138639"/>
                <a:ext cx="3947234" cy="97770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87998" y="5058104"/>
                <a:ext cx="1160574" cy="1138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98" y="5058104"/>
                <a:ext cx="1160574" cy="113877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上-下雙向箭號 22"/>
          <p:cNvSpPr/>
          <p:nvPr/>
        </p:nvSpPr>
        <p:spPr>
          <a:xfrm>
            <a:off x="6753182" y="4244315"/>
            <a:ext cx="457200" cy="98966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7344060" y="4323647"/>
            <a:ext cx="155009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same question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9324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" grpId="0"/>
      <p:bldP spid="23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222426" y="5575384"/>
            <a:ext cx="204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No solution</a:t>
            </a:r>
            <a:endParaRPr lang="zh-TW" altLang="en-US" sz="2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222426" y="2468819"/>
            <a:ext cx="235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Have solution</a:t>
            </a:r>
            <a:endParaRPr lang="zh-TW" altLang="en-US" sz="28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694248" y="1001474"/>
            <a:ext cx="4821102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Does a system of linear equations have solution?</a:t>
            </a:r>
            <a:endParaRPr lang="zh-TW" altLang="en-US" sz="2400" dirty="0"/>
          </a:p>
        </p:txBody>
      </p:sp>
      <p:pic>
        <p:nvPicPr>
          <p:cNvPr id="16" name="圖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48" y="473906"/>
            <a:ext cx="1443514" cy="323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633003" y="3305733"/>
                <a:ext cx="3330055" cy="83099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Is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TW" sz="2400" dirty="0" smtClean="0"/>
                  <a:t> a </a:t>
                </a:r>
                <a:r>
                  <a:rPr lang="en-US" altLang="zh-TW" sz="2400" dirty="0"/>
                  <a:t>linear combination of columns of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sz="2400" dirty="0" smtClean="0"/>
                  <a:t>?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03" y="3305733"/>
                <a:ext cx="3330055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33003" y="4299107"/>
                <a:ext cx="3330055" cy="83099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Is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TW" sz="2400" dirty="0" smtClean="0"/>
                  <a:t> in the span</a:t>
                </a:r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of the columns of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sz="2400" dirty="0" smtClean="0"/>
                  <a:t>?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03" y="4299107"/>
                <a:ext cx="3330055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左大括弧 2"/>
          <p:cNvSpPr/>
          <p:nvPr/>
        </p:nvSpPr>
        <p:spPr>
          <a:xfrm>
            <a:off x="4216400" y="2468819"/>
            <a:ext cx="711200" cy="3599543"/>
          </a:xfrm>
          <a:prstGeom prst="leftBrace">
            <a:avLst>
              <a:gd name="adj1" fmla="val 18537"/>
              <a:gd name="adj2" fmla="val 50000"/>
            </a:avLst>
          </a:prstGeom>
          <a:ln w="38100">
            <a:solidFill>
              <a:srgbClr val="00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796459" y="2468819"/>
            <a:ext cx="8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00FF"/>
                </a:solidFill>
              </a:rPr>
              <a:t>YES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862030" y="5575384"/>
            <a:ext cx="8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NO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5587233" y="2531725"/>
            <a:ext cx="537029" cy="39740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>
            <a:off x="5587233" y="5638291"/>
            <a:ext cx="537029" cy="39740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52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Solution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Given a system of linear equation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970154" y="5274509"/>
            <a:ext cx="7632915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en-US" altLang="zh-TW" sz="2400" dirty="0"/>
              <a:t>The </a:t>
            </a:r>
            <a:r>
              <a:rPr kumimoji="1" lang="en-US" altLang="zh-TW" sz="2400" b="1" dirty="0">
                <a:solidFill>
                  <a:srgbClr val="0070C0"/>
                </a:solidFill>
              </a:rPr>
              <a:t>set</a:t>
            </a:r>
            <a:r>
              <a:rPr kumimoji="1" lang="en-US" altLang="zh-TW" sz="2400" b="1" dirty="0">
                <a:solidFill>
                  <a:srgbClr val="002060"/>
                </a:solidFill>
              </a:rPr>
              <a:t> </a:t>
            </a:r>
            <a:r>
              <a:rPr kumimoji="1" lang="en-US" altLang="zh-TW" sz="2400" dirty="0"/>
              <a:t>of </a:t>
            </a:r>
            <a:r>
              <a:rPr kumimoji="1" lang="en-US" altLang="zh-TW" sz="2400" b="1" dirty="0">
                <a:solidFill>
                  <a:srgbClr val="008000"/>
                </a:solidFill>
              </a:rPr>
              <a:t>all solutions</a:t>
            </a:r>
            <a:r>
              <a:rPr kumimoji="1" lang="en-US" altLang="zh-TW" sz="2400" dirty="0"/>
              <a:t> of a </a:t>
            </a:r>
            <a:r>
              <a:rPr kumimoji="1" lang="en-US" altLang="zh-TW" sz="2400" b="1" dirty="0">
                <a:solidFill>
                  <a:srgbClr val="7030A0"/>
                </a:solidFill>
              </a:rPr>
              <a:t>system of linear equations</a:t>
            </a:r>
            <a:r>
              <a:rPr kumimoji="1" lang="en-US" altLang="zh-TW" sz="2400" b="1" dirty="0"/>
              <a:t> </a:t>
            </a:r>
            <a:r>
              <a:rPr kumimoji="1" lang="en-US" altLang="zh-TW" sz="2400" dirty="0"/>
              <a:t>is called the </a:t>
            </a:r>
            <a:r>
              <a:rPr kumimoji="1" lang="en-US" altLang="zh-TW" sz="2400" b="1" dirty="0">
                <a:solidFill>
                  <a:srgbClr val="FF0000"/>
                </a:solidFill>
              </a:rPr>
              <a:t>solution set</a:t>
            </a:r>
            <a:r>
              <a:rPr kumimoji="1" lang="en-US" altLang="zh-TW" sz="2400" dirty="0"/>
              <a:t>.</a:t>
            </a:r>
          </a:p>
        </p:txBody>
      </p:sp>
      <p:pic>
        <p:nvPicPr>
          <p:cNvPr id="7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824" y="2306153"/>
            <a:ext cx="38100" cy="2159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696" y="2432769"/>
            <a:ext cx="4301128" cy="9069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035470" y="3775012"/>
                <a:ext cx="1972015" cy="974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is a solution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470" y="3775012"/>
                <a:ext cx="1972015" cy="974241"/>
              </a:xfrm>
              <a:prstGeom prst="rect">
                <a:avLst/>
              </a:prstGeom>
              <a:blipFill rotWithShape="0">
                <a:blip r:embed="rId4"/>
                <a:stretch>
                  <a:fillRect r="-83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398292" y="3771067"/>
                <a:ext cx="2770310" cy="973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is also a solution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292" y="3771067"/>
                <a:ext cx="2770310" cy="973985"/>
              </a:xfrm>
              <a:prstGeom prst="rect">
                <a:avLst/>
              </a:prstGeom>
              <a:blipFill rotWithShape="0">
                <a:blip r:embed="rId5"/>
                <a:stretch>
                  <a:fillRect r="-54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6559409" y="3753114"/>
            <a:ext cx="209818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400" dirty="0" smtClean="0"/>
              <a:t>There are other possible solutions ……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110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Acknowledgement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感謝 陳鴻智 同學發現投影片上</a:t>
            </a:r>
            <a:r>
              <a:rPr lang="zh-TW" altLang="en-US" dirty="0" smtClean="0"/>
              <a:t>的錯誤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649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Eigenface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https://onionesquereality.files.wordpress.com/2009/02/eigenfaces-reconstru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904" y="1944688"/>
            <a:ext cx="591019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2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Solution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kumimoji="1" lang="en-US" altLang="zh-TW" sz="2400" dirty="0"/>
              <a:t>A system of linear equations is called </a:t>
            </a:r>
            <a:r>
              <a:rPr kumimoji="1" lang="en-US" altLang="zh-TW" sz="2400" dirty="0">
                <a:solidFill>
                  <a:srgbClr val="FF0000"/>
                </a:solidFill>
              </a:rPr>
              <a:t>consistent </a:t>
            </a:r>
            <a:r>
              <a:rPr kumimoji="1" lang="en-US" altLang="zh-TW" sz="2400" dirty="0"/>
              <a:t>if it has one or more solutions.</a:t>
            </a:r>
          </a:p>
          <a:p>
            <a:pPr>
              <a:lnSpc>
                <a:spcPct val="120000"/>
              </a:lnSpc>
            </a:pPr>
            <a:r>
              <a:rPr kumimoji="1" lang="en-US" altLang="zh-TW" sz="2400" dirty="0"/>
              <a:t>A system of linear equations is called </a:t>
            </a:r>
            <a:r>
              <a:rPr kumimoji="1" lang="en-US" altLang="zh-TW" sz="2400" dirty="0">
                <a:solidFill>
                  <a:srgbClr val="FF0000"/>
                </a:solidFill>
              </a:rPr>
              <a:t>inconsistent</a:t>
            </a:r>
            <a:r>
              <a:rPr kumimoji="1" lang="en-US" altLang="zh-TW" sz="2400" dirty="0"/>
              <a:t> if its solution set is empty.</a:t>
            </a:r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233367"/>
              </p:ext>
            </p:extLst>
          </p:nvPr>
        </p:nvGraphicFramePr>
        <p:xfrm>
          <a:off x="987308" y="3987165"/>
          <a:ext cx="7347384" cy="2514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523"/>
                <a:gridCol w="1703917"/>
                <a:gridCol w="2455098"/>
                <a:gridCol w="1836846"/>
              </a:tblGrid>
              <a:tr h="800217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0021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/>
                      </a:r>
                      <a:br>
                        <a:rPr lang="en-US" altLang="zh-TW" dirty="0" smtClean="0"/>
                      </a:br>
                      <a:r>
                        <a:rPr lang="en-US" altLang="zh-TW" dirty="0" smtClean="0"/>
                        <a:t>Solution set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8002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Consistent </a:t>
                      </a:r>
                      <a:br>
                        <a:rPr lang="en-US" altLang="zh-TW" dirty="0" smtClean="0"/>
                      </a:br>
                      <a:r>
                        <a:rPr lang="en-US" altLang="zh-TW" dirty="0" smtClean="0"/>
                        <a:t>or</a:t>
                      </a:r>
                      <a:br>
                        <a:rPr lang="en-US" altLang="zh-TW" dirty="0" smtClean="0"/>
                      </a:br>
                      <a:r>
                        <a:rPr lang="en-US" altLang="zh-TW" dirty="0" smtClean="0"/>
                        <a:t>Inconsistent?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/>
                      </a:r>
                      <a:br>
                        <a:rPr lang="en-US" altLang="zh-TW" dirty="0" smtClean="0"/>
                      </a:b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882" y="4965197"/>
            <a:ext cx="787400" cy="495300"/>
          </a:xfrm>
          <a:prstGeom prst="rect">
            <a:avLst/>
          </a:prstGeom>
        </p:spPr>
      </p:pic>
      <p:pic>
        <p:nvPicPr>
          <p:cNvPr id="6" name="Picture 2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430" y="4956512"/>
            <a:ext cx="2392656" cy="457419"/>
          </a:xfrm>
          <a:prstGeom prst="rect">
            <a:avLst/>
          </a:prstGeom>
        </p:spPr>
      </p:pic>
      <p:pic>
        <p:nvPicPr>
          <p:cNvPr id="7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234" y="5133870"/>
            <a:ext cx="685800" cy="215900"/>
          </a:xfrm>
          <a:prstGeom prst="rect">
            <a:avLst/>
          </a:prstGeom>
        </p:spPr>
      </p:pic>
      <p:pic>
        <p:nvPicPr>
          <p:cNvPr id="8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68" y="4177632"/>
            <a:ext cx="1333500" cy="419100"/>
          </a:xfrm>
          <a:prstGeom prst="rect">
            <a:avLst/>
          </a:prstGeom>
        </p:spPr>
      </p:pic>
      <p:pic>
        <p:nvPicPr>
          <p:cNvPr id="9" name="Picture 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60" y="4177633"/>
            <a:ext cx="1422400" cy="419100"/>
          </a:xfrm>
          <a:prstGeom prst="rect">
            <a:avLst/>
          </a:prstGeom>
        </p:spPr>
      </p:pic>
      <p:pic>
        <p:nvPicPr>
          <p:cNvPr id="10" name="Picture 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929" y="4186512"/>
            <a:ext cx="1422400" cy="419100"/>
          </a:xfrm>
          <a:prstGeom prst="rect">
            <a:avLst/>
          </a:prstGeom>
        </p:spPr>
      </p:pic>
      <p:pic>
        <p:nvPicPr>
          <p:cNvPr id="11" name="Picture 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77" y="5972278"/>
            <a:ext cx="914400" cy="165100"/>
          </a:xfrm>
          <a:prstGeom prst="rect">
            <a:avLst/>
          </a:prstGeom>
        </p:spPr>
      </p:pic>
      <p:pic>
        <p:nvPicPr>
          <p:cNvPr id="12" name="Picture 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118" y="5959450"/>
            <a:ext cx="914400" cy="165100"/>
          </a:xfrm>
          <a:prstGeom prst="rect">
            <a:avLst/>
          </a:prstGeom>
        </p:spPr>
      </p:pic>
      <p:pic>
        <p:nvPicPr>
          <p:cNvPr id="13" name="Picture 7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29" y="5952972"/>
            <a:ext cx="10541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4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Solution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2400" dirty="0" smtClean="0"/>
              <a:t>Considering </a:t>
            </a:r>
            <a:r>
              <a:rPr kumimoji="1" lang="en-US" altLang="zh-TW" sz="2400" dirty="0"/>
              <a:t>any system of linear equations </a:t>
            </a:r>
            <a:r>
              <a:rPr kumimoji="1" lang="en-US" altLang="zh-TW" sz="2400" dirty="0" smtClean="0"/>
              <a:t>with 2 variables and 2 equations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928188" y="2672280"/>
                <a:ext cx="2621743" cy="698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188" y="2672280"/>
                <a:ext cx="2621743" cy="69871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880786" y="3437153"/>
            <a:ext cx="1688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 smtClean="0"/>
              <a:t>Row Aspect</a:t>
            </a:r>
            <a:endParaRPr lang="zh-TW" altLang="en-US" sz="2400" b="1" i="1" u="sng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5689600" y="2559973"/>
            <a:ext cx="145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…… line 1</a:t>
            </a:r>
            <a:endParaRPr lang="zh-TW" altLang="en-US" sz="24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5689600" y="2975488"/>
            <a:ext cx="145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…… line 2</a:t>
            </a:r>
            <a:endParaRPr lang="zh-TW" altLang="en-US" sz="2400" dirty="0"/>
          </a:p>
        </p:txBody>
      </p:sp>
      <p:grpSp>
        <p:nvGrpSpPr>
          <p:cNvPr id="53" name="群組 52"/>
          <p:cNvGrpSpPr/>
          <p:nvPr/>
        </p:nvGrpSpPr>
        <p:grpSpPr>
          <a:xfrm>
            <a:off x="3090547" y="3983843"/>
            <a:ext cx="2696987" cy="2390745"/>
            <a:chOff x="8246037" y="2432436"/>
            <a:chExt cx="2696987" cy="2390745"/>
          </a:xfrm>
        </p:grpSpPr>
        <p:sp>
          <p:nvSpPr>
            <p:cNvPr id="6" name="Text Box 22"/>
            <p:cNvSpPr txBox="1">
              <a:spLocks noChangeArrowheads="1"/>
            </p:cNvSpPr>
            <p:nvPr/>
          </p:nvSpPr>
          <p:spPr bwMode="auto">
            <a:xfrm>
              <a:off x="9313523" y="4365981"/>
              <a:ext cx="15462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1" lang="en-US" altLang="zh-TW" dirty="0"/>
                <a:t>no solution</a:t>
              </a:r>
            </a:p>
          </p:txBody>
        </p:sp>
        <p:cxnSp>
          <p:nvCxnSpPr>
            <p:cNvPr id="34" name="直線單箭頭接點 33"/>
            <p:cNvCxnSpPr/>
            <p:nvPr/>
          </p:nvCxnSpPr>
          <p:spPr>
            <a:xfrm>
              <a:off x="9153180" y="3540472"/>
              <a:ext cx="178984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單箭頭接點 38"/>
            <p:cNvCxnSpPr/>
            <p:nvPr/>
          </p:nvCxnSpPr>
          <p:spPr>
            <a:xfrm rot="16200000">
              <a:off x="9155173" y="3443774"/>
              <a:ext cx="178984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>
              <a:off x="9153180" y="3149781"/>
              <a:ext cx="1398615" cy="1117539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>
              <a:off x="9416273" y="2720083"/>
              <a:ext cx="1398615" cy="1117539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字方塊 47"/>
            <p:cNvSpPr txBox="1"/>
            <p:nvPr/>
          </p:nvSpPr>
          <p:spPr>
            <a:xfrm>
              <a:off x="8246037" y="2899445"/>
              <a:ext cx="1037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1</a:t>
              </a:r>
              <a:r>
                <a:rPr lang="en-US" altLang="zh-TW" sz="2400" dirty="0" smtClean="0"/>
                <a:t>ine 2</a:t>
              </a:r>
              <a:endParaRPr lang="zh-TW" altLang="en-US" sz="2400" dirty="0"/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8460487" y="2432436"/>
              <a:ext cx="1037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1</a:t>
              </a:r>
              <a:r>
                <a:rPr lang="en-US" altLang="zh-TW" sz="2400" dirty="0" smtClean="0"/>
                <a:t>ine 1</a:t>
              </a:r>
              <a:endParaRPr lang="zh-TW" altLang="en-US" sz="2400" dirty="0"/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802433" y="4130396"/>
            <a:ext cx="2476248" cy="2223549"/>
            <a:chOff x="3373711" y="4124862"/>
            <a:chExt cx="2476248" cy="2223549"/>
          </a:xfrm>
        </p:grpSpPr>
        <p:sp>
          <p:nvSpPr>
            <p:cNvPr id="7" name="Text Box 23"/>
            <p:cNvSpPr txBox="1">
              <a:spLocks noChangeArrowheads="1"/>
            </p:cNvSpPr>
            <p:nvPr/>
          </p:nvSpPr>
          <p:spPr bwMode="auto">
            <a:xfrm>
              <a:off x="3779859" y="5891211"/>
              <a:ext cx="20701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1" lang="en-US" altLang="zh-TW" dirty="0"/>
                <a:t>unique solution</a:t>
              </a:r>
            </a:p>
          </p:txBody>
        </p:sp>
        <p:cxnSp>
          <p:nvCxnSpPr>
            <p:cNvPr id="35" name="直線單箭頭接點 34"/>
            <p:cNvCxnSpPr/>
            <p:nvPr/>
          </p:nvCxnSpPr>
          <p:spPr>
            <a:xfrm>
              <a:off x="3858410" y="5059951"/>
              <a:ext cx="178984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單箭頭接點 37"/>
            <p:cNvCxnSpPr/>
            <p:nvPr/>
          </p:nvCxnSpPr>
          <p:spPr>
            <a:xfrm rot="16200000">
              <a:off x="3858410" y="5019784"/>
              <a:ext cx="178984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>
              <a:off x="4282016" y="4360569"/>
              <a:ext cx="1398615" cy="1117539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flipV="1">
              <a:off x="4304142" y="4669260"/>
              <a:ext cx="1039792" cy="77643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字方塊 49"/>
            <p:cNvSpPr txBox="1"/>
            <p:nvPr/>
          </p:nvSpPr>
          <p:spPr>
            <a:xfrm>
              <a:off x="3373711" y="5250787"/>
              <a:ext cx="1037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1</a:t>
              </a:r>
              <a:r>
                <a:rPr lang="en-US" altLang="zh-TW" sz="2400" dirty="0" smtClean="0"/>
                <a:t>ine 2</a:t>
              </a:r>
              <a:endParaRPr lang="zh-TW" altLang="en-US" sz="2400" dirty="0"/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3502448" y="4363942"/>
              <a:ext cx="1037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1</a:t>
              </a:r>
              <a:r>
                <a:rPr lang="en-US" altLang="zh-TW" sz="2400" dirty="0" smtClean="0"/>
                <a:t>ine 1</a:t>
              </a:r>
              <a:endParaRPr lang="zh-TW" altLang="en-US" sz="2400" dirty="0"/>
            </a:p>
          </p:txBody>
        </p:sp>
      </p:grpSp>
      <p:grpSp>
        <p:nvGrpSpPr>
          <p:cNvPr id="55" name="群組 54"/>
          <p:cNvGrpSpPr/>
          <p:nvPr/>
        </p:nvGrpSpPr>
        <p:grpSpPr>
          <a:xfrm>
            <a:off x="5928711" y="3927532"/>
            <a:ext cx="2598478" cy="2788446"/>
            <a:chOff x="5928711" y="3927532"/>
            <a:chExt cx="2598478" cy="2788446"/>
          </a:xfrm>
        </p:grpSpPr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6523125" y="5884981"/>
              <a:ext cx="2004064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dirty="0"/>
                <a:t>infinitely many solution</a:t>
              </a:r>
            </a:p>
          </p:txBody>
        </p:sp>
        <p:cxnSp>
          <p:nvCxnSpPr>
            <p:cNvPr id="36" name="直線單箭頭接點 35"/>
            <p:cNvCxnSpPr/>
            <p:nvPr/>
          </p:nvCxnSpPr>
          <p:spPr>
            <a:xfrm>
              <a:off x="6589486" y="5065485"/>
              <a:ext cx="178984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/>
            <p:cNvCxnSpPr/>
            <p:nvPr/>
          </p:nvCxnSpPr>
          <p:spPr>
            <a:xfrm rot="16200000">
              <a:off x="6589486" y="5025319"/>
              <a:ext cx="178984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>
              <a:off x="6887745" y="4466547"/>
              <a:ext cx="1398615" cy="1117539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字方塊 51"/>
            <p:cNvSpPr txBox="1"/>
            <p:nvPr/>
          </p:nvSpPr>
          <p:spPr>
            <a:xfrm>
              <a:off x="5928711" y="3927532"/>
              <a:ext cx="10370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1</a:t>
              </a:r>
              <a:r>
                <a:rPr lang="en-US" altLang="zh-TW" sz="2400" dirty="0" smtClean="0"/>
                <a:t>ine 1</a:t>
              </a:r>
            </a:p>
            <a:p>
              <a:r>
                <a:rPr lang="en-US" altLang="zh-TW" sz="2400" dirty="0" smtClean="0"/>
                <a:t>=line 2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8446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Solution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2400" dirty="0" smtClean="0"/>
              <a:t>Considering </a:t>
            </a:r>
            <a:r>
              <a:rPr kumimoji="1" lang="en-US" altLang="zh-TW" sz="2400" dirty="0"/>
              <a:t>any system of linear equations </a:t>
            </a:r>
            <a:r>
              <a:rPr kumimoji="1" lang="en-US" altLang="zh-TW" sz="2400" dirty="0" smtClean="0"/>
              <a:t>with 2 variables and 2 equations</a:t>
            </a:r>
          </a:p>
          <a:p>
            <a:endParaRPr kumimoji="1" lang="en-US" altLang="zh-TW" sz="2400" dirty="0"/>
          </a:p>
          <a:p>
            <a:endParaRPr kumimoji="1" lang="en-US" altLang="zh-TW" sz="2400" dirty="0" smtClean="0"/>
          </a:p>
          <a:p>
            <a:r>
              <a:rPr kumimoji="1" lang="en-US" altLang="zh-TW" sz="2400" dirty="0" smtClean="0"/>
              <a:t>How about 3 variables and 2 equations?</a:t>
            </a:r>
          </a:p>
          <a:p>
            <a:endParaRPr kumimoji="1" lang="en-US" altLang="zh-TW" sz="2400" dirty="0"/>
          </a:p>
          <a:p>
            <a:endParaRPr kumimoji="1" lang="en-US" altLang="zh-TW" sz="2400" dirty="0" smtClean="0"/>
          </a:p>
          <a:p>
            <a:r>
              <a:rPr kumimoji="1" lang="en-US" altLang="zh-TW" sz="2400" dirty="0"/>
              <a:t>How about 3 variables and </a:t>
            </a:r>
            <a:r>
              <a:rPr kumimoji="1" lang="en-US" altLang="zh-TW" sz="2400" dirty="0" smtClean="0"/>
              <a:t>3 </a:t>
            </a:r>
            <a:r>
              <a:rPr kumimoji="1" lang="en-US" altLang="zh-TW" sz="2400" dirty="0"/>
              <a:t>equations?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928188" y="2672280"/>
                <a:ext cx="2621743" cy="698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188" y="2672280"/>
                <a:ext cx="2621743" cy="69871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字方塊 30"/>
          <p:cNvSpPr txBox="1"/>
          <p:nvPr/>
        </p:nvSpPr>
        <p:spPr>
          <a:xfrm>
            <a:off x="5689600" y="2559973"/>
            <a:ext cx="145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…… line 1</a:t>
            </a:r>
            <a:endParaRPr lang="zh-TW" altLang="en-US" sz="24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5689600" y="2975488"/>
            <a:ext cx="145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…… line 2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2627304" y="4014707"/>
                <a:ext cx="3706399" cy="702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304" y="4014707"/>
                <a:ext cx="3706399" cy="7024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598834" y="5425357"/>
                <a:ext cx="3734869" cy="10801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834" y="5425357"/>
                <a:ext cx="3734869" cy="10801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7141029" y="5504926"/>
            <a:ext cx="161108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More Variables?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9582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7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Does a system of linear equations have solutions?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>
                <a:solidFill>
                  <a:srgbClr val="0000FF"/>
                </a:solidFill>
              </a:rPr>
              <a:t>Linear </a:t>
            </a:r>
            <a:r>
              <a:rPr lang="en-US" altLang="zh-TW" sz="4800" dirty="0">
                <a:solidFill>
                  <a:srgbClr val="0000FF"/>
                </a:solidFill>
              </a:rPr>
              <a:t>Combination </a:t>
            </a:r>
            <a:endParaRPr lang="zh-TW" alt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3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Linear Combination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Given </a:t>
                </a:r>
                <a:r>
                  <a:rPr lang="en-US" altLang="zh-TW" dirty="0" smtClean="0"/>
                  <a:t>a vector </a:t>
                </a:r>
                <a:r>
                  <a:rPr lang="en-US" altLang="zh-TW" dirty="0"/>
                  <a:t>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/>
              </a:p>
              <a:p>
                <a:r>
                  <a:rPr lang="en-US" altLang="zh-TW" dirty="0"/>
                  <a:t>The linear combination of the vectors in the </a:t>
                </a:r>
                <a:r>
                  <a:rPr lang="en-US" altLang="zh-TW" dirty="0" smtClean="0"/>
                  <a:t>set: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zh-TW" altLang="en-US" sz="28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TW" altLang="en-US" sz="2800" dirty="0"/>
                  <a:t>  </a:t>
                </a:r>
                <a:r>
                  <a:rPr lang="en-US" altLang="zh-TW" sz="2800" dirty="0"/>
                  <a:t>are scalars (Coefficients of linear combination)</a:t>
                </a:r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022350" y="4234586"/>
                <a:ext cx="3593193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vector set: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50" y="4234586"/>
                <a:ext cx="3593193" cy="708143"/>
              </a:xfrm>
              <a:prstGeom prst="rect">
                <a:avLst/>
              </a:prstGeom>
              <a:blipFill rotWithShape="0">
                <a:blip r:embed="rId4"/>
                <a:stretch>
                  <a:fillRect l="-2716" b="-25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022350" y="5077665"/>
                <a:ext cx="32968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coefficients: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3,4,1</m:t>
                        </m: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50" y="5077665"/>
                <a:ext cx="3296833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957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022350" y="5761464"/>
            <a:ext cx="43986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dirty="0" smtClean="0">
                <a:latin typeface="+mn-lt"/>
              </a:rPr>
              <a:t>What is the result of linear combination?</a:t>
            </a:r>
            <a:endParaRPr lang="en-US" altLang="zh-TW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087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54060" cy="243619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018" y="31043"/>
            <a:ext cx="3254060" cy="243619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487" y="2911211"/>
            <a:ext cx="5015643" cy="3755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430632" y="2257775"/>
                <a:ext cx="4474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632" y="2257775"/>
                <a:ext cx="447430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413650" y="2288833"/>
                <a:ext cx="4557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650" y="2288833"/>
                <a:ext cx="455701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015582" y="4573281"/>
                <a:ext cx="27989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+0.5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82" y="4573281"/>
                <a:ext cx="2798908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392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DarkBlue}{rgb}{0,0.08,0.45}&#10;\definecolor{MyDarkGreen}{rgb}{0,0.45,0.08}&#10;&#10;$$ \begin{array}{ccc}&#10;{\color{MyDarkBlue} a_{11}}{\color{red}x_1} &#10;+{\color{MyDarkBlue}  a_{12}}{\color{red}x_2}+ \cdots &#10;+{\color{MyDarkBlue}  a_{1n}}{\color{red}x_n} &#10;&amp;=&amp;{\color{MyDarkGreen}  b_1}\\&#10;{\color{MyDarkBlue} a_{21}}{\color{red}x_1} &#10;+{\color{MyDarkBlue}  a_{22}}{\color{red}x_2}+ \cdots &#10;+{\color{MyDarkBlue}  a_{2n}}{\color{red}x_n} &#10;&amp;=&amp;{\color{MyDarkGreen}  b_2}\\&#10;\vdots&amp;&amp;\\&#10;{\color{MyDarkBlue} a_{m1}}{\color{red}x_1} &#10;+{\color{MyDarkBlue}  a_{m2}}{\color{red}x_2}+ \cdots &#10;+{\color{MyDarkBlue}  a_{mn}}{\color{red}x_n} &#10;&amp;=&amp;{\color{MyDarkGreen}  b_m}\\&#10;\end{array}$$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DarkBlue}{rgb}{0,0.08,0.45}&#10;\definecolor{MyDarkGreen}{rgb}{0,0.45,0.08}&#10;&#10;$$ \begin{array}{ccc}&#10;{\color{MyDarkBlue} a_{11}}{\color{red}x_1} &#10;+{\color{MyDarkBlue}  a_{12}}{\color{red}x_2}+ \cdots &#10;+{\color{MyDarkBlue}  a_{1n}}{\color{red}x_n} &#10;&amp;=&amp;{\color{MyDarkGreen}  b_1}\\&#10;{\color{MyDarkBlue} a_{21}}{\color{red}x_1} &#10;+{\color{MyDarkBlue}  a_{22}}{\color{red}x_2}+ \cdots &#10;+{\color{MyDarkBlue}  a_{2n}}{\color{red}x_n} &#10;&amp;=&amp;{\color{MyDarkGreen}  b_2}\\&#10;\vdots&amp;&amp;\\&#10;{\color{MyDarkBlue} a_{m1}}{\color{red}x_1} &#10;+{\color{MyDarkBlue}  a_{m2}}{\color{red}x_2}+ \cdots &#10;+{\color{MyDarkBlue}  a_{mn}}{\color{red}x_n} &#10;&amp;=&amp;{\color{MyDarkGreen}  b_m}\\&#10;\end{array}$$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DarkBlue}{rgb}{0,0.08,0.45}&#10;\definecolor{MyDarkGreen}{rgb}{0,0.45,0.08}&#10;&#10;$$ \begin{array}{ccc}&#10;{\color{MyDarkBlue} a_{11}}{\color{red}x_1} &#10;+{\color{MyDarkBlue}  a_{12}}{\color{red}x_2}+ \cdots &#10;+{\color{MyDarkBlue}  a_{1n}}{\color{red}x_n} &#10;&amp;=&amp;{\color{MyDarkGreen}  b_1}\\&#10;{\color{MyDarkBlue} a_{21}}{\color{red}x_1} &#10;+{\color{MyDarkBlue}  a_{22}}{\color{red}x_2}+ \cdots &#10;+{\color{MyDarkBlue}  a_{2n}}{\color{red}x_n} &#10;&amp;=&amp;{\color{MyDarkGreen}  b_2}\\&#10;\vdots&amp;&amp;\\&#10;{\color{MyDarkBlue} a_{m1}}{\color{red}x_1} &#10;+{\color{MyDarkBlue}  a_{m2}}{\color{red}x_2}+ \cdots &#10;+{\color{MyDarkBlue}  a_{mn}}{\color{red}x_n} &#10;&amp;=&amp;{\color{MyDarkGreen}  b_m}\\&#10;\end{array}$$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2286</TotalTime>
  <Words>774</Words>
  <Application>Microsoft Office PowerPoint</Application>
  <PresentationFormat>如螢幕大小 (4:3)</PresentationFormat>
  <Paragraphs>288</Paragraphs>
  <Slides>31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0" baseType="lpstr">
      <vt:lpstr>新細明體</vt:lpstr>
      <vt:lpstr>Arial</vt:lpstr>
      <vt:lpstr>Calibri</vt:lpstr>
      <vt:lpstr>Calibri Light</vt:lpstr>
      <vt:lpstr>Cambria Math</vt:lpstr>
      <vt:lpstr>Script MT Bold</vt:lpstr>
      <vt:lpstr>Symbol</vt:lpstr>
      <vt:lpstr>Times New Roman</vt:lpstr>
      <vt:lpstr>Office 佈景主題</vt:lpstr>
      <vt:lpstr>Does a system of linear equations have solutions?</vt:lpstr>
      <vt:lpstr>Learning Target</vt:lpstr>
      <vt:lpstr>Solution</vt:lpstr>
      <vt:lpstr>Solution</vt:lpstr>
      <vt:lpstr>Solution</vt:lpstr>
      <vt:lpstr>Solution</vt:lpstr>
      <vt:lpstr>Does a system of linear equations have solutions?</vt:lpstr>
      <vt:lpstr>Linear Combination</vt:lpstr>
      <vt:lpstr>PowerPoint 簡報</vt:lpstr>
      <vt:lpstr>PowerPoint 簡報</vt:lpstr>
      <vt:lpstr>PowerPoint 簡報</vt:lpstr>
      <vt:lpstr>Column Aspect</vt:lpstr>
      <vt:lpstr>System of Linear Equations v.s.  Linear Combination</vt:lpstr>
      <vt:lpstr>Example 1</vt:lpstr>
      <vt:lpstr>Example 1</vt:lpstr>
      <vt:lpstr>Example 2</vt:lpstr>
      <vt:lpstr>Example 2</vt:lpstr>
      <vt:lpstr>Example 2</vt:lpstr>
      <vt:lpstr>Example 3</vt:lpstr>
      <vt:lpstr>Example 3</vt:lpstr>
      <vt:lpstr>Does a system of linear equations have solutions?</vt:lpstr>
      <vt:lpstr>Span</vt:lpstr>
      <vt:lpstr>Span</vt:lpstr>
      <vt:lpstr>Span</vt:lpstr>
      <vt:lpstr>Span</vt:lpstr>
      <vt:lpstr>Span</vt:lpstr>
      <vt:lpstr>Span</vt:lpstr>
      <vt:lpstr>PowerPoint 簡報</vt:lpstr>
      <vt:lpstr>Summary</vt:lpstr>
      <vt:lpstr>Acknowledgement</vt:lpstr>
      <vt:lpstr>Eigenface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Lee Hung-yi</dc:creator>
  <cp:lastModifiedBy>Lee Hung-yi</cp:lastModifiedBy>
  <cp:revision>80</cp:revision>
  <dcterms:created xsi:type="dcterms:W3CDTF">2016-02-04T04:28:54Z</dcterms:created>
  <dcterms:modified xsi:type="dcterms:W3CDTF">2016-03-02T04:28:25Z</dcterms:modified>
</cp:coreProperties>
</file>